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80" r:id="rId4"/>
    <p:sldId id="281" r:id="rId5"/>
    <p:sldId id="279" r:id="rId6"/>
    <p:sldId id="284" r:id="rId7"/>
    <p:sldId id="282" r:id="rId8"/>
    <p:sldId id="283" r:id="rId9"/>
    <p:sldId id="285" r:id="rId10"/>
    <p:sldId id="273" r:id="rId11"/>
  </p:sldIdLst>
  <p:sldSz cx="9144000" cy="5143500" type="screen16x9"/>
  <p:notesSz cx="9144000" cy="6858000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kpUMJ/ZUg8gaPn6RWLhqCXAD7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0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0CBE-95D9-469E-ABA8-93EE36586E40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937B0-F7BB-4EFB-B85E-8E7E96E88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5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45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01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d02e610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d02e610f7_2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16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89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50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94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29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20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83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6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d02e610f7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3d02e610f7_3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51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surl.li/iohxh" TargetMode="External"/><Relationship Id="rId7" Type="http://schemas.openxmlformats.org/officeDocument/2006/relationships/hyperlink" Target="https://nssu.gov.ua/volonterst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ihhms" TargetMode="External"/><Relationship Id="rId5" Type="http://schemas.openxmlformats.org/officeDocument/2006/relationships/hyperlink" Target="http://surl.li/ihhmm" TargetMode="External"/><Relationship Id="rId4" Type="http://schemas.openxmlformats.org/officeDocument/2006/relationships/hyperlink" Target="http://surl.li/iohy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iohx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ioinq" TargetMode="External"/><Relationship Id="rId5" Type="http://schemas.openxmlformats.org/officeDocument/2006/relationships/hyperlink" Target="http://surl.li/ionho" TargetMode="External"/><Relationship Id="rId4" Type="http://schemas.openxmlformats.org/officeDocument/2006/relationships/hyperlink" Target="http://surl.li/ioi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vidnyk.org.ua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ioofc" TargetMode="External"/><Relationship Id="rId5" Type="http://schemas.openxmlformats.org/officeDocument/2006/relationships/hyperlink" Target="http://surl.li/ionqe" TargetMode="External"/><Relationship Id="rId4" Type="http://schemas.openxmlformats.org/officeDocument/2006/relationships/hyperlink" Target="http://surl.li/ionp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etheus.org.ua/" TargetMode="External"/><Relationship Id="rId3" Type="http://schemas.openxmlformats.org/officeDocument/2006/relationships/hyperlink" Target="http://surl.li/ioiis" TargetMode="External"/><Relationship Id="rId7" Type="http://schemas.openxmlformats.org/officeDocument/2006/relationships/hyperlink" Target="https://zrozumilo.in.u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ionkn" TargetMode="External"/><Relationship Id="rId5" Type="http://schemas.openxmlformats.org/officeDocument/2006/relationships/hyperlink" Target="http://surl.li/gaikj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surl.li/ionmr" TargetMode="External"/><Relationship Id="rId9" Type="http://schemas.openxmlformats.org/officeDocument/2006/relationships/hyperlink" Target="https://myvolontery.com.ua/toolk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ionx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surl.li/ioodj" TargetMode="External"/><Relationship Id="rId4" Type="http://schemas.openxmlformats.org/officeDocument/2006/relationships/hyperlink" Target="http://surl.li/io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list.io/" TargetMode="External"/><Relationship Id="rId3" Type="http://schemas.openxmlformats.org/officeDocument/2006/relationships/hyperlink" Target="https://palyanytsya.info/" TargetMode="External"/><Relationship Id="rId7" Type="http://schemas.openxmlformats.org/officeDocument/2006/relationships/hyperlink" Target="https://volonte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vdiia.org.ua/" TargetMode="External"/><Relationship Id="rId5" Type="http://schemas.openxmlformats.org/officeDocument/2006/relationships/hyperlink" Target="https://poryad.in.ua/" TargetMode="External"/><Relationship Id="rId4" Type="http://schemas.openxmlformats.org/officeDocument/2006/relationships/hyperlink" Target="https://platforma.volunteer.country/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surl.li/eccrt" TargetMode="External"/><Relationship Id="rId7" Type="http://schemas.openxmlformats.org/officeDocument/2006/relationships/hyperlink" Target="https://t.me/VolunteersHotlineBo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s/VolunteerCountry" TargetMode="External"/><Relationship Id="rId5" Type="http://schemas.openxmlformats.org/officeDocument/2006/relationships/hyperlink" Target="https://fri.com.ua/" TargetMode="External"/><Relationship Id="rId4" Type="http://schemas.openxmlformats.org/officeDocument/2006/relationships/hyperlink" Target="https://www.bur.org.u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hexhp" TargetMode="External"/><Relationship Id="rId3" Type="http://schemas.openxmlformats.org/officeDocument/2006/relationships/hyperlink" Target="http://surl.li/ionuq" TargetMode="External"/><Relationship Id="rId7" Type="http://schemas.openxmlformats.org/officeDocument/2006/relationships/hyperlink" Target="https://philanthropy.com.u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iogys" TargetMode="External"/><Relationship Id="rId5" Type="http://schemas.openxmlformats.org/officeDocument/2006/relationships/hyperlink" Target="http://surl.li/iooys" TargetMode="External"/><Relationship Id="rId4" Type="http://schemas.openxmlformats.org/officeDocument/2006/relationships/hyperlink" Target="https://unistudy.org.ua/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623400" y="963681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200" b="1" dirty="0" smtClean="0"/>
              <a:t>ЦІКАВА ІНФОРМАЦІЯ </a:t>
            </a:r>
            <a:br>
              <a:rPr lang="ru-RU" sz="3200" b="1" dirty="0" smtClean="0"/>
            </a:br>
            <a:r>
              <a:rPr lang="ru-RU" sz="3200" b="1" dirty="0" smtClean="0"/>
              <a:t>ПРО ВОЛОНТЕРСЬКУ ДІЯЛЬНІСТЬ</a:t>
            </a:r>
            <a:endParaRPr sz="3200" dirty="0"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583" y="349187"/>
            <a:ext cx="5216401" cy="912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5366" y="3928905"/>
            <a:ext cx="721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Проєкт Ради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Європи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Зміцнення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стійкості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демократичних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процесів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через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громадську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участь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час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війни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та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післявоєнний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d02e610f7_2_0"/>
          <p:cNvSpPr txBox="1">
            <a:spLocks noGrp="1"/>
          </p:cNvSpPr>
          <p:nvPr>
            <p:ph type="title"/>
          </p:nvPr>
        </p:nvSpPr>
        <p:spPr>
          <a:xfrm rot="-195" flipH="1">
            <a:off x="2154044" y="1141187"/>
            <a:ext cx="5278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solidFill>
                  <a:srgbClr val="C00000"/>
                </a:solidFill>
              </a:rPr>
              <a:t>Дякуємо за увагу! Запрошуємо до співпраці над запровадженням програми! </a:t>
            </a:r>
            <a:endParaRPr sz="3100">
              <a:solidFill>
                <a:srgbClr val="C00000"/>
              </a:solidFill>
            </a:endParaRPr>
          </a:p>
        </p:txBody>
      </p:sp>
      <p:sp>
        <p:nvSpPr>
          <p:cNvPr id="176" name="Google Shape;176;g13d02e610f7_2_0"/>
          <p:cNvSpPr txBox="1">
            <a:spLocks noGrp="1"/>
          </p:cNvSpPr>
          <p:nvPr>
            <p:ph type="body" idx="1"/>
          </p:nvPr>
        </p:nvSpPr>
        <p:spPr>
          <a:xfrm>
            <a:off x="346721" y="3621095"/>
            <a:ext cx="8520600" cy="10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i="1" dirty="0"/>
              <a:t>Команда проекту Ради </a:t>
            </a:r>
            <a:r>
              <a:rPr lang="ru-RU" i="1" dirty="0" err="1"/>
              <a:t>Європи</a:t>
            </a:r>
            <a:r>
              <a:rPr lang="ru-RU" i="1" dirty="0"/>
              <a:t> </a:t>
            </a:r>
            <a:endParaRPr lang="ru-RU" i="1" dirty="0" smtClean="0"/>
          </a:p>
          <a:p>
            <a:pPr marL="0" lvl="0" indent="0">
              <a:buNone/>
            </a:pPr>
            <a:r>
              <a:rPr lang="ru-RU" i="1" dirty="0" smtClean="0"/>
              <a:t>«</a:t>
            </a:r>
            <a:r>
              <a:rPr lang="ru-RU" i="1" dirty="0" err="1"/>
              <a:t>Зміцнення</a:t>
            </a:r>
            <a:r>
              <a:rPr lang="ru-RU" i="1" dirty="0"/>
              <a:t> </a:t>
            </a:r>
            <a:r>
              <a:rPr lang="ru-RU" i="1" dirty="0" err="1"/>
              <a:t>стійкості</a:t>
            </a:r>
            <a:r>
              <a:rPr lang="ru-RU" i="1" dirty="0"/>
              <a:t> </a:t>
            </a:r>
            <a:r>
              <a:rPr lang="ru-RU" i="1" dirty="0" err="1"/>
              <a:t>демократичних</a:t>
            </a:r>
            <a:r>
              <a:rPr lang="ru-RU" i="1" dirty="0"/>
              <a:t> </a:t>
            </a:r>
            <a:r>
              <a:rPr lang="ru-RU" i="1" dirty="0" err="1"/>
              <a:t>процесів</a:t>
            </a:r>
            <a:r>
              <a:rPr lang="ru-RU" i="1" dirty="0"/>
              <a:t> через </a:t>
            </a:r>
            <a:r>
              <a:rPr lang="ru-RU" i="1" dirty="0" err="1"/>
              <a:t>громадську</a:t>
            </a:r>
            <a:r>
              <a:rPr lang="ru-RU" i="1" dirty="0"/>
              <a:t> участь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війни</a:t>
            </a:r>
            <a:r>
              <a:rPr lang="ru-RU" i="1" dirty="0"/>
              <a:t> та в </a:t>
            </a:r>
            <a:r>
              <a:rPr lang="ru-RU" i="1" dirty="0" err="1"/>
              <a:t>післявоєнний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pic>
        <p:nvPicPr>
          <p:cNvPr id="177" name="Google Shape;177;g13d02e610f7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7803" y="7"/>
            <a:ext cx="1810325" cy="14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198219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РОЗ’ЯСНЕННЯ та ШАБЛОНИ ДОКУМЕНТІВ ЩОДО ВОЛОНТЕРСЬКОЇ ДІЯЛЬНОСТІ 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0" y="767413"/>
            <a:ext cx="914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ДПС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«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Особливості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провадження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волонтерської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діяльності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платниками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податків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ФО»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surl.li/iohxh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НАЗК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«Механізми надання гуманітарної допомоги в умовах воєнного стану»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http://surl.li/iohyt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НССС та 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Зразки договорів про волонтерську діяльність ( 2 шаблони)</a:t>
            </a: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http://surl.li/ihhmm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договор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між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волонтером та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ГО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http://surl.li/ihhms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договір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між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ГО та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держорганом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або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ОМС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Національна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соціальна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сервісна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служба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України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–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розділ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Волонтерство</a:t>
            </a:r>
            <a:endParaRPr lang="uk-UA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https://nssu.gov.ua/volonterstvo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 </a:t>
            </a:r>
            <a:endParaRPr lang="ru-RU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4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198219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РОЗ’ЯСНЕННЯ та ШАБЛОНИ ДОКУМЕНТІВ ЩОДО ВОЛОНТЕРСЬКОЇ ДІЯЛЬНОСТІ 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251209" y="942102"/>
            <a:ext cx="872794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УНЦПД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«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Гуманітарна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допомога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: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документальне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оформлення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бухгалтерський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облік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звітування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</a:t>
            </a:r>
            <a:endParaRPr lang="uk-UA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http://surl.li/</a:t>
            </a:r>
            <a:r>
              <a:rPr lang="en-US" sz="14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iohxs</a:t>
            </a:r>
            <a:r>
              <a:rPr lang="uk-UA" sz="14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УНЦПД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Інфографіка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«Як волонтеру-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благодійнику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не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платити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19,5%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податків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http://surl.li/ioiad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УНЦПД -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Податки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на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волонтерство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: бути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чи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не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бути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surl.li/ionho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b="1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УВС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Приклад договору про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волонтерську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діяльність</a:t>
            </a:r>
            <a:endParaRPr lang="ru-RU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surl.li/ioinq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20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198219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ДОПОМОГА та ШАБЛОНИ ЩОДО ДІЯЛЬНОСТІ ГРОМАДСЬКИХ ОБ’ЄДНАНЬ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439950" y="942102"/>
            <a:ext cx="853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УНЦПД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Ресурс «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Довідник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громадського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активіста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 -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Реєстрація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ГО та БО</a:t>
            </a:r>
            <a:endParaRPr lang="ru-RU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://dovidnyk.org.ua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– «Про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що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слід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подбати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неприбутковій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організації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, яка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залучає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волонтерів-іноземців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surl.li/ionps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–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Як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зареєструвати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громадську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організацію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та не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наламати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дров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surl.li/ionqe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Як і для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чого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укладати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договір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про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провадження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волонтерської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діяльності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?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surl.li/ioofc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13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328846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НАВЧАННЯ, КУРСИ ТА ПОСІБНИКИ ЩОДО ВОЛОНТЕРСЬКОЇ ДІЯЛЬНОСТІ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141319" y="1063278"/>
            <a:ext cx="875429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EdEra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Шкільний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урок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волонтерства</a:t>
            </a:r>
            <a:r>
              <a:rPr lang="uk-UA" sz="14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2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surl.li/ioiis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УВС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Урок з волонтерства 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surl.li/ionmr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ФСЄ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КУРС «Волонтерство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від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А до Я»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://surl.li/gaikj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ФСЕ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Посібник «Корпоративне волонтерство»  -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surl.li/ionkn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ФСЄ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«ЗРОЗУМІЛО!»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світня онлайн-платформа -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https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://zrozumilo.in.ua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Prometheus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https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://prometheus.org.ua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Волонтери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«Путівник волонтера» 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9"/>
              </a:rPr>
              <a:t>https://myvolontery.com.ua/toolkit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7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8" y="419282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ВІДЕО-МАТЕРІАЛИ ТА ВЕБІНАРИ 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221272" y="1530492"/>
            <a:ext cx="875429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4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відеоролики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простою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мовою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 волонтерство</a:t>
            </a:r>
            <a:b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surl.li/ionxv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/>
            </a:r>
            <a:b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</a:b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– </a:t>
            </a:r>
            <a:r>
              <a:rPr lang="uk-UA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Вебінар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«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Як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підготувати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договір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про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провадження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волонтерської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діяльності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</a:t>
            </a:r>
            <a:b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surl.li/ioocx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ЦЕДЕМ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Вебінар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«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Волонтерська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діяльність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: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застосування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нових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змін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у </a:t>
            </a:r>
            <a:r>
              <a:rPr lang="ru-RU" sz="1600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законодавстві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»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surl.li/ioodj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29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352086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КООРДИНАЦІЙНІ ПЛАТФОРМИ ДЛЯ ВОЛОНТЕРІВ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221272" y="1253886"/>
            <a:ext cx="875429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Паляниця </a:t>
            </a:r>
            <a:r>
              <a:rPr lang="uk-UA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Інфо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https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://palyanytsya.info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/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Волонтерство в Україні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u="sng" dirty="0">
                <a:solidFill>
                  <a:schemeClr val="hlink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https://platforma.volunteer.country</a:t>
            </a:r>
            <a:r>
              <a:rPr lang="en-US" sz="1600" u="sng" dirty="0" smtClean="0">
                <a:solidFill>
                  <a:schemeClr val="hlink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/</a:t>
            </a:r>
            <a:endParaRPr lang="uk-UA" sz="1600" u="sng" dirty="0" smtClean="0">
              <a:solidFill>
                <a:schemeClr val="hlink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u="sng" dirty="0" smtClean="0">
              <a:solidFill>
                <a:schemeClr val="hlink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Платформа ПОРЯД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https://poryad.in.ua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СпівДія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https://spivdiia.org.ua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Волонтерська платформа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https://volonter.org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Платформа допомоги 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https://helplist.io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63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141319" y="328847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ЦІКАВЕ РІЗНЕ ПРО ВОЛОНТЕРСТВО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221272" y="1328269"/>
            <a:ext cx="8754293" cy="381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ГРАНТ «</a:t>
            </a:r>
            <a:r>
              <a:rPr lang="ru-RU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Підтримаємо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волонтерство» 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surl.li/eccrt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b="1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«Будуємо </a:t>
            </a: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країну Разом» (БУР)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https://www.bur.org.ua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«Фундація </a:t>
            </a: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Регіональних 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Ініціатив» </a:t>
            </a:r>
            <a:r>
              <a:rPr lang="uk-UA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(ФРІ) 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https://fri.com.ua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/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Українська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Волонтерська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Служба </a:t>
            </a:r>
            <a:r>
              <a:rPr lang="en-US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Telegram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https://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t.me/s/VolunteerCountry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en-US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ЧатБот</a:t>
            </a:r>
            <a:r>
              <a:rPr lang="uk-UA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Волонтерська гаряча лінія 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https://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t.me/VolunteersHotlineBot</a:t>
            </a: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d02e610f7_3_7"/>
          <p:cNvSpPr txBox="1">
            <a:spLocks noGrp="1"/>
          </p:cNvSpPr>
          <p:nvPr>
            <p:ph type="title"/>
          </p:nvPr>
        </p:nvSpPr>
        <p:spPr>
          <a:xfrm>
            <a:off x="61365" y="306768"/>
            <a:ext cx="8914200" cy="5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ЦІКАВЕ РІЗНЕ ПРО ВОЛОНТЕРСТВО</a:t>
            </a:r>
            <a:endParaRPr sz="1800" b="1" dirty="0">
              <a:solidFill>
                <a:srgbClr val="C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62" name="Google Shape;162;g13d02e610f7_3_7"/>
          <p:cNvSpPr txBox="1">
            <a:spLocks noGrp="1"/>
          </p:cNvSpPr>
          <p:nvPr>
            <p:ph type="body" idx="1"/>
          </p:nvPr>
        </p:nvSpPr>
        <p:spPr>
          <a:xfrm>
            <a:off x="141318" y="997930"/>
            <a:ext cx="8754293" cy="381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b="1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20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сайтів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для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пошуку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волонтерських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проектів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3"/>
              </a:rPr>
              <a:t>http://surl.li/ionuq</a:t>
            </a:r>
            <a:endParaRPr lang="uk-UA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Українські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та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міжнародні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освітні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програми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4"/>
              </a:rPr>
              <a:t>https://unistudy.org.ua/</a:t>
            </a:r>
            <a:endParaRPr lang="ru-RU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b="1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ЮНІСЕФ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розділ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Волонтери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5"/>
              </a:rPr>
              <a:t>http://surl.li/iooys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endParaRPr lang="ru-RU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b="1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b="1" dirty="0" err="1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Взаємодопомога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як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спосіб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життя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: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що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потрібно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знати про </a:t>
            </a:r>
            <a:r>
              <a:rPr lang="ru-RU" sz="1600" b="1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волонтерство </a:t>
            </a:r>
            <a:r>
              <a:rPr lang="ru-RU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http://</a:t>
            </a:r>
            <a:r>
              <a:rPr lang="en-US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6"/>
              </a:rPr>
              <a:t>surl.li/iogys</a:t>
            </a:r>
            <a:endParaRPr lang="uk-UA" sz="1600" dirty="0" smtClean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uk-UA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uk-UA" sz="1600" dirty="0" smtClean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Мережа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розвитку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локальної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філантропії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7"/>
              </a:rPr>
              <a:t>https://philanthropy.com.ua/</a:t>
            </a:r>
            <a:endParaRPr lang="ru-RU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ru-RU" sz="8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marL="13335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Аналіз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результатів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опитування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з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правових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питань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щодо</a:t>
            </a:r>
            <a:r>
              <a:rPr lang="ru-RU" sz="1600" b="1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волонтерства </a:t>
            </a:r>
            <a:r>
              <a:rPr lang="ru-RU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- </a:t>
            </a:r>
            <a:r>
              <a:rPr lang="en-US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  <a:hlinkClick r:id="rId8"/>
              </a:rPr>
              <a:t>http://surl.li/hexhp</a:t>
            </a:r>
            <a:r>
              <a:rPr lang="uk-UA" sz="1600" dirty="0">
                <a:solidFill>
                  <a:schemeClr val="dk1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 </a:t>
            </a:r>
          </a:p>
          <a:p>
            <a:pPr marL="133350" lvl="0" indent="0" algn="ctr">
              <a:lnSpc>
                <a:spcPct val="125000"/>
              </a:lnSpc>
              <a:buClr>
                <a:schemeClr val="dk1"/>
              </a:buClr>
              <a:buSzPts val="1500"/>
              <a:buNone/>
            </a:pPr>
            <a:endParaRPr lang="en-US" sz="1600" dirty="0">
              <a:solidFill>
                <a:schemeClr val="dk1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</p:txBody>
      </p:sp>
      <p:pic>
        <p:nvPicPr>
          <p:cNvPr id="163" name="Google Shape;163;g13d02e610f7_3_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8800" y="4183813"/>
            <a:ext cx="1166719" cy="9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647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529</Words>
  <Application>Microsoft Office PowerPoint</Application>
  <PresentationFormat>Экран (16:9)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Calibri Light</vt:lpstr>
      <vt:lpstr>Calibri</vt:lpstr>
      <vt:lpstr>Simple Light</vt:lpstr>
      <vt:lpstr>ЦІКАВА ІНФОРМАЦІЯ  ПРО ВОЛОНТЕРСЬКУ ДІЯЛЬНІСТЬ</vt:lpstr>
      <vt:lpstr>РОЗ’ЯСНЕННЯ та ШАБЛОНИ ДОКУМЕНТІВ ЩОДО ВОЛОНТЕРСЬКОЇ ДІЯЛЬНОСТІ </vt:lpstr>
      <vt:lpstr>РОЗ’ЯСНЕННЯ та ШАБЛОНИ ДОКУМЕНТІВ ЩОДО ВОЛОНТЕРСЬКОЇ ДІЯЛЬНОСТІ </vt:lpstr>
      <vt:lpstr>ДОПОМОГА та ШАБЛОНИ ЩОДО ДІЯЛЬНОСТІ ГРОМАДСЬКИХ ОБ’ЄДНАНЬ</vt:lpstr>
      <vt:lpstr>НАВЧАННЯ, КУРСИ ТА ПОСІБНИКИ ЩОДО ВОЛОНТЕРСЬКОЇ ДІЯЛЬНОСТІ</vt:lpstr>
      <vt:lpstr>ВІДЕО-МАТЕРІАЛИ ТА ВЕБІНАРИ </vt:lpstr>
      <vt:lpstr>КООРДИНАЦІЙНІ ПЛАТФОРМИ ДЛЯ ВОЛОНТЕРІВ</vt:lpstr>
      <vt:lpstr>ЦІКАВЕ РІЗНЕ ПРО ВОЛОНТЕРСТВО</vt:lpstr>
      <vt:lpstr>ЦІКАВЕ РІЗНЕ ПРО ВОЛОНТЕРСТВО</vt:lpstr>
      <vt:lpstr>Дякуємо за увагу! Запрошуємо до співпраці над запровадженням програми!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сприяння розвитку волонтерства міської територіальної громади  на 2023-2027 роки</dc:title>
  <dc:creator>Apollo_13</dc:creator>
  <cp:lastModifiedBy>Лукінюк Максим</cp:lastModifiedBy>
  <cp:revision>36</cp:revision>
  <cp:lastPrinted>2022-11-14T19:18:35Z</cp:lastPrinted>
  <dcterms:modified xsi:type="dcterms:W3CDTF">2023-06-29T06:55:35Z</dcterms:modified>
</cp:coreProperties>
</file>