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notesMasterIdLst>
    <p:notesMasterId r:id="rId16"/>
  </p:notesMasterIdLst>
  <p:sldIdLst>
    <p:sldId id="306" r:id="rId2"/>
    <p:sldId id="304" r:id="rId3"/>
    <p:sldId id="307" r:id="rId4"/>
    <p:sldId id="310" r:id="rId5"/>
    <p:sldId id="311" r:id="rId6"/>
    <p:sldId id="312" r:id="rId7"/>
    <p:sldId id="313" r:id="rId8"/>
    <p:sldId id="314" r:id="rId9"/>
    <p:sldId id="320" r:id="rId10"/>
    <p:sldId id="321" r:id="rId11"/>
    <p:sldId id="319" r:id="rId12"/>
    <p:sldId id="317" r:id="rId13"/>
    <p:sldId id="316" r:id="rId14"/>
    <p:sldId id="323" r:id="rId15"/>
  </p:sldIdLst>
  <p:sldSz cx="9144000" cy="6858000" type="screen4x3"/>
  <p:notesSz cx="6858000" cy="9947275"/>
  <p:defaultTextStyle>
    <a:defPPr>
      <a:defRPr lang="uk-U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F604"/>
    <a:srgbClr val="F208D1"/>
    <a:srgbClr val="0EEC33"/>
    <a:srgbClr val="FFFF00"/>
    <a:srgbClr val="D3E713"/>
    <a:srgbClr val="D4E317"/>
    <a:srgbClr val="E713BF"/>
    <a:srgbClr val="0EE1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2257" autoAdjust="0"/>
  </p:normalViewPr>
  <p:slideViewPr>
    <p:cSldViewPr>
      <p:cViewPr varScale="1">
        <p:scale>
          <a:sx n="84" d="100"/>
          <a:sy n="84" d="100"/>
        </p:scale>
        <p:origin x="158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2023\&#1047;&#1072;&#1082;&#1091;&#1087;&#1110;&#1074;&#1083;&#1110;\&#1091;&#1079;&#1072;&#1075;&#1072;&#1083;&#1100;&#1085;&#1077;&#1085;&#1085;&#1103;)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2.xml"/><Relationship Id="rId4" Type="http://schemas.openxmlformats.org/officeDocument/2006/relationships/package" Target="../embeddings/_____Microsoft_Excel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&#1053;&#1086;&#1074;&#1080;&#1081;%202022%20&#1088;&#1110;&#1082;\&#1047;&#1074;&#1110;&#1090;%20&#1087;&#1088;&#1086;%20&#1088;&#1086;&#1073;&#1086;&#1090;&#1091;%20&#1079;&#1072;%20&#1088;&#1110;&#1082;\&#1054;&#1088;&#1077;&#1085;&#1076;&#1072;%20&#1044;&#1086;&#1093;&#1086;&#1076;&#1080;%202021%20%202020%20%20%20.xls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 dirty="0" err="1"/>
              <a:t>Постачальники</a:t>
            </a:r>
            <a:r>
              <a:rPr lang="ru-RU" b="1" dirty="0"/>
              <a:t> та </a:t>
            </a:r>
            <a:r>
              <a:rPr lang="ru-RU" b="1" dirty="0" err="1"/>
              <a:t>обсяги</a:t>
            </a:r>
            <a:r>
              <a:rPr lang="ru-RU" b="1" dirty="0"/>
              <a:t> закупівель  </a:t>
            </a:r>
            <a:r>
              <a:rPr lang="ru-RU" b="1" dirty="0" err="1"/>
              <a:t>продуктів</a:t>
            </a:r>
            <a:r>
              <a:rPr lang="ru-RU" b="1" dirty="0"/>
              <a:t> </a:t>
            </a:r>
            <a:r>
              <a:rPr lang="ru-RU" b="1" dirty="0" err="1"/>
              <a:t>харчування</a:t>
            </a:r>
            <a:r>
              <a:rPr lang="ru-RU" b="1" dirty="0"/>
              <a:t> </a:t>
            </a:r>
            <a:r>
              <a:rPr lang="ru-RU" b="1" dirty="0" err="1"/>
              <a:t>управлінням</a:t>
            </a:r>
            <a:r>
              <a:rPr lang="ru-RU" b="1" dirty="0"/>
              <a:t> </a:t>
            </a:r>
            <a:r>
              <a:rPr lang="ru-RU" b="1" dirty="0" err="1"/>
              <a:t>освіти</a:t>
            </a:r>
            <a:r>
              <a:rPr lang="ru-RU" b="1" dirty="0"/>
              <a:t> і науки ЗМР у  2023 р. (по 08.11.2023 р.),тис. </a:t>
            </a:r>
            <a:r>
              <a:rPr lang="ru-RU" b="1" dirty="0" err="1"/>
              <a:t>грн</a:t>
            </a:r>
            <a:r>
              <a:rPr lang="ru-RU" b="1" baseline="0" dirty="0"/>
              <a:t> </a:t>
            </a:r>
            <a:endParaRPr lang="ru-RU" b="1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rgbClr val="00B0F0"/>
            </a:solidFill>
            <a:ln>
              <a:noFill/>
            </a:ln>
            <a:effectLst/>
            <a:sp3d/>
          </c:spPr>
          <c:invertIfNegative val="0"/>
          <c:dPt>
            <c:idx val="1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FCB2-4FB2-B837-1D8DA000039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Продсервіс!$J$33945:$J$33958</c:f>
              <c:strCache>
                <c:ptCount val="14"/>
                <c:pt idx="0">
                  <c:v>ПП Продцентр плюс</c:v>
                </c:pt>
                <c:pt idx="1">
                  <c:v>ПП "ТД"СОЛОДКИЙ СВІТ"</c:v>
                </c:pt>
                <c:pt idx="2">
                  <c:v>ТОВ Юлтис</c:v>
                </c:pt>
                <c:pt idx="3">
                  <c:v>ФОП Нечипорук П.П.</c:v>
                </c:pt>
                <c:pt idx="4">
                  <c:v>ПрАТ "ЗВЯГЕЛЬХЛІБ"</c:v>
                </c:pt>
                <c:pt idx="5">
                  <c:v>ФОП  Фільчук Н  С</c:v>
                </c:pt>
                <c:pt idx="6">
                  <c:v>ФОП "ЯКІМЕЦЬ В І</c:v>
                </c:pt>
                <c:pt idx="7">
                  <c:v>ФОП САВЧУК С.І.</c:v>
                </c:pt>
                <c:pt idx="8">
                  <c:v>ТОВ "РЕГІОН-ПРОДУКТ"</c:v>
                </c:pt>
                <c:pt idx="9">
                  <c:v>ФГ "АДЕЛАЇДА"</c:v>
                </c:pt>
                <c:pt idx="10">
                  <c:v>ФОП Остапченко</c:v>
                </c:pt>
                <c:pt idx="11">
                  <c:v>ФОП Ткач Ю.Ю.</c:v>
                </c:pt>
                <c:pt idx="12">
                  <c:v>ТОВ Екосфера</c:v>
                </c:pt>
                <c:pt idx="13">
                  <c:v>зукупівля не відбулася</c:v>
                </c:pt>
              </c:strCache>
            </c:strRef>
          </c:cat>
          <c:val>
            <c:numRef>
              <c:f>Продсервіс!$K$33945:$K$33958</c:f>
              <c:numCache>
                <c:formatCode>General</c:formatCode>
                <c:ptCount val="14"/>
                <c:pt idx="0">
                  <c:v>1107.7</c:v>
                </c:pt>
                <c:pt idx="1">
                  <c:v>489.3</c:v>
                </c:pt>
                <c:pt idx="2">
                  <c:v>708.2</c:v>
                </c:pt>
                <c:pt idx="3">
                  <c:v>1075.5999999999999</c:v>
                </c:pt>
                <c:pt idx="4">
                  <c:v>418.3</c:v>
                </c:pt>
                <c:pt idx="5">
                  <c:v>579.79999999999995</c:v>
                </c:pt>
                <c:pt idx="6">
                  <c:v>1573</c:v>
                </c:pt>
                <c:pt idx="7">
                  <c:v>109.8</c:v>
                </c:pt>
                <c:pt idx="8">
                  <c:v>186.4</c:v>
                </c:pt>
                <c:pt idx="9">
                  <c:v>246</c:v>
                </c:pt>
                <c:pt idx="10">
                  <c:v>323.7</c:v>
                </c:pt>
                <c:pt idx="11">
                  <c:v>630.4</c:v>
                </c:pt>
                <c:pt idx="12">
                  <c:v>277.8</c:v>
                </c:pt>
                <c:pt idx="13">
                  <c:v>1359.3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CB2-4FB2-B837-1D8DA00003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59552056"/>
        <c:axId val="359552384"/>
        <c:axId val="0"/>
      </c:bar3DChart>
      <c:catAx>
        <c:axId val="359552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59552384"/>
        <c:crosses val="autoZero"/>
        <c:auto val="1"/>
        <c:lblAlgn val="ctr"/>
        <c:lblOffset val="100"/>
        <c:noMultiLvlLbl val="0"/>
      </c:catAx>
      <c:valAx>
        <c:axId val="35955238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59552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400"/>
              <a:t>Контракти</a:t>
            </a:r>
            <a:r>
              <a:rPr lang="ru-RU" sz="2400" baseline="0"/>
              <a:t> за результатом закупівель на капремонт доріг 2023,тис. грн. (замовник -УЖКГЕ)</a:t>
            </a:r>
            <a:endParaRPr lang="ru-RU" sz="24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'ТОВ НВ шляхи'!$C$33706</c:f>
              <c:strCache>
                <c:ptCount val="1"/>
                <c:pt idx="0">
                  <c:v>ТОВ "НОВОГРАД-ВОЛИНСЬКІ ШЛЯХИ"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9.5545977551961588E-3"/>
                  <c:y val="-6.6886692724607372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4213,1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E07-4C7E-84D7-FE71668CFF8C}"/>
                </c:ext>
              </c:extLst>
            </c:dLbl>
            <c:dLbl>
              <c:idx val="1"/>
              <c:layout>
                <c:manualLayout>
                  <c:x val="9.5545977551961588E-3"/>
                  <c:y val="-4.598460124816757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84471,0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E07-4C7E-84D7-FE71668CFF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'ТОВ НВ шляхи'!$D$33706:$F$33706</c:f>
              <c:numCache>
                <c:formatCode>#,##0.00</c:formatCode>
                <c:ptCount val="3"/>
                <c:pt idx="0">
                  <c:v>4213064.4000000004</c:v>
                </c:pt>
                <c:pt idx="1">
                  <c:v>84471011.799999997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E07-4C7E-84D7-FE71668CFF8C}"/>
            </c:ext>
          </c:extLst>
        </c:ser>
        <c:ser>
          <c:idx val="1"/>
          <c:order val="1"/>
          <c:tx>
            <c:strRef>
              <c:f>'ТОВ НВ шляхи'!$C$33707</c:f>
              <c:strCache>
                <c:ptCount val="1"/>
                <c:pt idx="0">
                  <c:v>ТОВ "УКР-ДОР-СЕРВІС"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1839080583305505E-2"/>
                  <c:y val="-6.061606528167543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10591,1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E07-4C7E-84D7-FE71668CFF8C}"/>
                </c:ext>
              </c:extLst>
            </c:dLbl>
            <c:dLbl>
              <c:idx val="1"/>
              <c:layout>
                <c:manualLayout>
                  <c:x val="5.7327586531176956E-2"/>
                  <c:y val="-5.2255228691099435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13378,8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E07-4C7E-84D7-FE71668CFF8C}"/>
                </c:ext>
              </c:extLst>
            </c:dLbl>
            <c:dLbl>
              <c:idx val="2"/>
              <c:layout>
                <c:manualLayout>
                  <c:x val="3.2758620874958261E-2"/>
                  <c:y val="-4.1804182952879763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2975,4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E07-4C7E-84D7-FE71668CFF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'ТОВ НВ шляхи'!$D$33707:$F$33707</c:f>
              <c:numCache>
                <c:formatCode>#,##0.00</c:formatCode>
                <c:ptCount val="3"/>
                <c:pt idx="0">
                  <c:v>10591098</c:v>
                </c:pt>
                <c:pt idx="1">
                  <c:v>13378813.200000001</c:v>
                </c:pt>
                <c:pt idx="2">
                  <c:v>2975370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E07-4C7E-84D7-FE71668CFF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73190424"/>
        <c:axId val="270607848"/>
        <c:axId val="0"/>
      </c:bar3DChart>
      <c:catAx>
        <c:axId val="273190424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70607848"/>
        <c:crosses val="autoZero"/>
        <c:auto val="1"/>
        <c:lblAlgn val="ctr"/>
        <c:lblOffset val="100"/>
        <c:noMultiLvlLbl val="0"/>
      </c:catAx>
      <c:valAx>
        <c:axId val="27060784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crossAx val="2731904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  <c:userShapes r:id="rId5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b="1" dirty="0"/>
              <a:t>Структура </a:t>
            </a:r>
            <a:r>
              <a:rPr lang="ru-RU" sz="1800" b="1" dirty="0" err="1"/>
              <a:t>порушень</a:t>
            </a:r>
            <a:r>
              <a:rPr lang="ru-RU" sz="1800" b="1" dirty="0"/>
              <a:t> у </a:t>
            </a:r>
            <a:r>
              <a:rPr lang="ru-RU" sz="1800" b="1" dirty="0" err="1"/>
              <a:t>вартісному</a:t>
            </a:r>
            <a:r>
              <a:rPr lang="ru-RU" sz="1800" b="1" dirty="0"/>
              <a:t> </a:t>
            </a:r>
            <a:r>
              <a:rPr lang="ru-RU" sz="1800" b="1" dirty="0" err="1"/>
              <a:t>виразі</a:t>
            </a:r>
            <a:r>
              <a:rPr lang="ru-RU" sz="1800" b="1" dirty="0"/>
              <a:t>,</a:t>
            </a:r>
            <a:r>
              <a:rPr lang="ru-RU" sz="1800" b="1" baseline="0" dirty="0"/>
              <a:t> тис. грн</a:t>
            </a:r>
            <a:r>
              <a:rPr lang="ru-RU" sz="1800" b="1" baseline="0" dirty="0" smtClean="0"/>
              <a:t>. (</a:t>
            </a:r>
            <a:r>
              <a:rPr lang="ru-RU" sz="1800" b="1" baseline="0" dirty="0" err="1" smtClean="0"/>
              <a:t>попередній</a:t>
            </a:r>
            <a:r>
              <a:rPr lang="ru-RU" sz="1800" b="1" baseline="0" dirty="0" smtClean="0"/>
              <a:t> </a:t>
            </a:r>
            <a:r>
              <a:rPr lang="ru-RU" sz="1800" b="1" baseline="0" dirty="0" err="1" smtClean="0"/>
              <a:t>період</a:t>
            </a:r>
            <a:r>
              <a:rPr lang="ru-RU" sz="1800" b="1" baseline="0" dirty="0" smtClean="0"/>
              <a:t>)</a:t>
            </a:r>
            <a:endParaRPr lang="ru-RU" sz="1800" b="1" dirty="0"/>
          </a:p>
        </c:rich>
      </c:tx>
      <c:layout>
        <c:manualLayout>
          <c:xMode val="edge"/>
          <c:yMode val="edge"/>
          <c:x val="0.1397779614658451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FFC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E6E6-4476-A31B-B0980ED8425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E6E6-4476-A31B-B0980ED8425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E6E6-4476-A31B-B0980ED84257}"/>
              </c:ext>
            </c:extLst>
          </c:dPt>
          <c:dPt>
            <c:idx val="3"/>
            <c:bubble3D val="0"/>
            <c:spPr>
              <a:solidFill>
                <a:srgbClr val="FFFF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E6E6-4476-A31B-B0980ED84257}"/>
              </c:ext>
            </c:extLst>
          </c:dPt>
          <c:dPt>
            <c:idx val="4"/>
            <c:bubble3D val="0"/>
            <c:spPr>
              <a:solidFill>
                <a:srgbClr val="00B0F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E6E6-4476-A31B-B0980ED8425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E6E6-4476-A31B-B0980ED84257}"/>
              </c:ext>
            </c:extLst>
          </c:dPt>
          <c:dPt>
            <c:idx val="6"/>
            <c:bubble3D val="0"/>
            <c:spPr>
              <a:solidFill>
                <a:srgbClr val="D3F60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E6E6-4476-A31B-B0980ED84257}"/>
              </c:ext>
            </c:extLst>
          </c:dPt>
          <c:dLbls>
            <c:dLbl>
              <c:idx val="0"/>
              <c:layout>
                <c:manualLayout>
                  <c:x val="-0.12854265730237271"/>
                  <c:y val="1.8870474018288827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Недоотриманий дохід</a:t>
                    </a:r>
                  </a:p>
                  <a:p>
                    <a:fld id="{E1A33F6B-2A71-4990-9FC3-ACB99AD1C90F}" type="VALUE">
                      <a:rPr lang="en-US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E6E6-4476-A31B-B0980ED84257}"/>
                </c:ext>
              </c:extLst>
            </c:dLbl>
            <c:dLbl>
              <c:idx val="1"/>
              <c:layout>
                <c:manualLayout>
                  <c:x val="-4.14168705392845E-3"/>
                  <c:y val="-0.1285560917499774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Закупівлі</a:t>
                    </a:r>
                  </a:p>
                  <a:p>
                    <a:fld id="{6835D5BE-AF0F-42AD-AAD0-E09A88178863}" type="VALUE">
                      <a:rPr lang="en-US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E6E6-4476-A31B-B0980ED84257}"/>
                </c:ext>
              </c:extLst>
            </c:dLbl>
            <c:dLbl>
              <c:idx val="2"/>
              <c:layout>
                <c:manualLayout>
                  <c:x val="-5.0797357514239735E-3"/>
                  <c:y val="-2.2471394171147352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Оплата праці</a:t>
                    </a:r>
                  </a:p>
                  <a:p>
                    <a:fld id="{B2366C82-DCDD-4B83-879A-38C20DA2BE72}" type="VALUE">
                      <a:rPr lang="en-US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E6E6-4476-A31B-B0980ED84257}"/>
                </c:ext>
              </c:extLst>
            </c:dLbl>
            <c:dLbl>
              <c:idx val="3"/>
              <c:layout>
                <c:manualLayout>
                  <c:x val="-0.25430093930616426"/>
                  <c:y val="-0.2731715730897587"/>
                </c:manualLayout>
              </c:layout>
              <c:tx>
                <c:rich>
                  <a:bodyPr/>
                  <a:lstStyle/>
                  <a:p>
                    <a:r>
                      <a:rPr lang="ru-RU" dirty="0" err="1"/>
                      <a:t>Неефективне</a:t>
                    </a:r>
                    <a:r>
                      <a:rPr lang="ru-RU" dirty="0"/>
                      <a:t> </a:t>
                    </a:r>
                    <a:r>
                      <a:rPr lang="ru-RU" dirty="0" err="1"/>
                      <a:t>використання</a:t>
                    </a:r>
                    <a:r>
                      <a:rPr lang="ru-RU" dirty="0"/>
                      <a:t> </a:t>
                    </a:r>
                    <a:r>
                      <a:rPr lang="ru-RU" dirty="0" err="1"/>
                      <a:t>активів</a:t>
                    </a:r>
                    <a:endParaRPr lang="ru-RU" dirty="0"/>
                  </a:p>
                  <a:p>
                    <a:r>
                      <a:rPr lang="ru-RU" dirty="0" smtClean="0"/>
                      <a:t>16632,9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6E6-4476-A31B-B0980ED84257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ru-RU"/>
                      <a:t>Зведені</a:t>
                    </a:r>
                    <a:r>
                      <a:rPr lang="ru-RU" baseline="0"/>
                      <a:t> лишки/нестачі</a:t>
                    </a:r>
                  </a:p>
                  <a:p>
                    <a:fld id="{B2F76049-8AAB-4FD2-A72E-B5FEBDAB9B2A}" type="VALUE">
                      <a:rPr lang="en-US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E6E6-4476-A31B-B0980ED84257}"/>
                </c:ext>
              </c:extLst>
            </c:dLbl>
            <c:dLbl>
              <c:idx val="5"/>
              <c:layout>
                <c:manualLayout>
                  <c:x val="1.6014215177924548E-2"/>
                  <c:y val="-0.10992360532440459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Нецільове використання бюджетних коштів</a:t>
                    </a:r>
                  </a:p>
                  <a:p>
                    <a:fld id="{15BEEE18-95F6-43EF-A1ED-E7413FDD5647}" type="VALUE">
                      <a:rPr lang="ru-RU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E6E6-4476-A31B-B0980ED84257}"/>
                </c:ext>
              </c:extLst>
            </c:dLbl>
            <c:dLbl>
              <c:idx val="6"/>
              <c:layout>
                <c:manualLayout>
                  <c:x val="0.14185557596759649"/>
                  <c:y val="1.808952579737776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Порушення будівельного законодавства</a:t>
                    </a:r>
                  </a:p>
                  <a:p>
                    <a:fld id="{BD992B15-AD95-4D61-9D91-6275C774A53A}" type="VALUE">
                      <a:rPr lang="en-US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E6E6-4476-A31B-B0980ED8425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1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'доходи 2021'!$B$11:$H$11</c:f>
              <c:numCache>
                <c:formatCode>0.00</c:formatCode>
                <c:ptCount val="7"/>
                <c:pt idx="0">
                  <c:v>5062.7</c:v>
                </c:pt>
                <c:pt idx="1">
                  <c:v>720.19999999999993</c:v>
                </c:pt>
                <c:pt idx="2">
                  <c:v>1010</c:v>
                </c:pt>
                <c:pt idx="3">
                  <c:v>16632.7</c:v>
                </c:pt>
                <c:pt idx="4">
                  <c:v>3455.2</c:v>
                </c:pt>
                <c:pt idx="5">
                  <c:v>179.3</c:v>
                </c:pt>
                <c:pt idx="6">
                  <c:v>7577.4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E6E6-4476-A31B-B0980ED842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b="1"/>
              <a:t>Структура порушень у вартісному </a:t>
            </a:r>
            <a:r>
              <a:rPr lang="ru-RU" sz="1800" b="1" i="0"/>
              <a:t>виразі, </a:t>
            </a:r>
            <a:r>
              <a:rPr lang="ru-RU" sz="1800" b="0" i="0"/>
              <a:t>тис. грн.</a:t>
            </a:r>
            <a:r>
              <a:rPr lang="ru-RU" sz="1800" b="0"/>
              <a:t> </a:t>
            </a:r>
            <a:r>
              <a:rPr lang="ru-RU" sz="1800" b="1"/>
              <a:t>(звітний період)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6600-4A3F-B66A-672934FB83F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6600-4A3F-B66A-672934FB83F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6600-4A3F-B66A-672934FB83F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6600-4A3F-B66A-672934FB83F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6600-4A3F-B66A-672934FB83F6}"/>
              </c:ext>
            </c:extLst>
          </c:dPt>
          <c:dPt>
            <c:idx val="5"/>
            <c:bubble3D val="0"/>
            <c:spPr>
              <a:solidFill>
                <a:srgbClr val="92D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6600-4A3F-B66A-672934FB83F6}"/>
              </c:ext>
            </c:extLst>
          </c:dPt>
          <c:dLbls>
            <c:dLbl>
              <c:idx val="0"/>
              <c:layout>
                <c:manualLayout>
                  <c:x val="-0.32698818897637794"/>
                  <c:y val="-1.1994386118401866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600-4A3F-B66A-672934FB83F6}"/>
                </c:ext>
              </c:extLst>
            </c:dLbl>
            <c:dLbl>
              <c:idx val="1"/>
              <c:layout>
                <c:manualLayout>
                  <c:x val="-0.22632086614173233"/>
                  <c:y val="-2.6893044619422529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6600-4A3F-B66A-672934FB83F6}"/>
                </c:ext>
              </c:extLst>
            </c:dLbl>
            <c:dLbl>
              <c:idx val="2"/>
              <c:layout>
                <c:manualLayout>
                  <c:x val="0.15435323709536308"/>
                  <c:y val="-4.3685476815398076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6600-4A3F-B66A-672934FB83F6}"/>
                </c:ext>
              </c:extLst>
            </c:dLbl>
            <c:dLbl>
              <c:idx val="3"/>
              <c:layout>
                <c:manualLayout>
                  <c:x val="-9.7559055118110333E-2"/>
                  <c:y val="-4.6442840478273552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6600-4A3F-B66A-672934FB83F6}"/>
                </c:ext>
              </c:extLst>
            </c:dLbl>
            <c:dLbl>
              <c:idx val="4"/>
              <c:layout>
                <c:manualLayout>
                  <c:x val="0.20223753280839896"/>
                  <c:y val="6.2153689122193057E-4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6600-4A3F-B66A-672934FB83F6}"/>
                </c:ext>
              </c:extLst>
            </c:dLbl>
            <c:dLbl>
              <c:idx val="5"/>
              <c:layout>
                <c:manualLayout>
                  <c:x val="3.070715357023826E-2"/>
                  <c:y val="-0.3222663149787352"/>
                </c:manualLayout>
              </c:layout>
              <c:tx>
                <c:rich>
                  <a:bodyPr/>
                  <a:lstStyle/>
                  <a:p>
                    <a:r>
                      <a:rPr lang="ru-RU" dirty="0" err="1" smtClean="0"/>
                      <a:t>Завищення</a:t>
                    </a:r>
                    <a:r>
                      <a:rPr lang="ru-RU" dirty="0" smtClean="0"/>
                      <a:t> </a:t>
                    </a:r>
                    <a:r>
                      <a:rPr lang="ru-RU" dirty="0" err="1" smtClean="0"/>
                      <a:t>залишку</a:t>
                    </a:r>
                    <a:r>
                      <a:rPr lang="ru-RU" dirty="0" smtClean="0"/>
                      <a:t> </a:t>
                    </a:r>
                    <a:r>
                      <a:rPr lang="ru-RU" dirty="0" err="1" smtClean="0"/>
                      <a:t>невиконаних</a:t>
                    </a:r>
                    <a:r>
                      <a:rPr lang="ru-RU" dirty="0" smtClean="0"/>
                      <a:t> </a:t>
                    </a:r>
                    <a:r>
                      <a:rPr lang="ru-RU" dirty="0" err="1" smtClean="0"/>
                      <a:t>робіт</a:t>
                    </a:r>
                    <a:r>
                      <a:rPr lang="ru-RU" dirty="0" smtClean="0"/>
                      <a:t> у </a:t>
                    </a:r>
                    <a:r>
                      <a:rPr lang="ru-RU" dirty="0" err="1" smtClean="0"/>
                      <a:t>будівництві</a:t>
                    </a:r>
                    <a:endParaRPr lang="ru-RU" dirty="0" smtClean="0"/>
                  </a:p>
                  <a:p>
                    <a:fld id="{A7D22113-1A13-43EE-9951-30AE25F5774F}" type="VALUE">
                      <a:rPr lang="ru-RU" smtClean="0"/>
                      <a:pPr/>
                      <a:t>[ЗНАЧЕНИЕ]</a:t>
                    </a:fld>
                    <a:r>
                      <a:rPr lang="ru-RU" baseline="0" dirty="0"/>
                      <a:t>; </a:t>
                    </a:r>
                    <a:fld id="{BD957D16-C855-499B-8354-EC1C8AD58542}" type="PERCENTAGE">
                      <a:rPr lang="ru-RU" baseline="0"/>
                      <a:pPr/>
                      <a:t>[ПРОЦЕНТ]</a:t>
                    </a:fld>
                    <a:endParaRPr lang="ru-RU" baseline="0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849075301157016"/>
                      <c:h val="0.2378012929899174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6600-4A3F-B66A-672934FB83F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'[ЗП.xlsx]я (2)'!$E$26:$E$31</c:f>
              <c:strCache>
                <c:ptCount val="6"/>
                <c:pt idx="0">
                  <c:v>неналежний  контроль  за  виконанням договорів оренди</c:v>
                </c:pt>
                <c:pt idx="1">
                  <c:v>недотримання вимог законодавства  про оплату праці</c:v>
                </c:pt>
                <c:pt idx="2">
                  <c:v>недотримання вимог законодавства щодо списання пального</c:v>
                </c:pt>
                <c:pt idx="3">
                  <c:v>неефективне витрачання бюджетних коштів</c:v>
                </c:pt>
                <c:pt idx="4">
                  <c:v>завищення  вартості  ресурсів  у будівництві</c:v>
                </c:pt>
                <c:pt idx="5">
                  <c:v>завищення кошторисної вартості залишку невиконаних по об’єкту робіт </c:v>
                </c:pt>
              </c:strCache>
            </c:strRef>
          </c:cat>
          <c:val>
            <c:numRef>
              <c:f>'[ЗП.xlsx]я (2)'!$F$26:$F$31</c:f>
              <c:numCache>
                <c:formatCode>General</c:formatCode>
                <c:ptCount val="6"/>
                <c:pt idx="0">
                  <c:v>545.1</c:v>
                </c:pt>
                <c:pt idx="1">
                  <c:v>92.4</c:v>
                </c:pt>
                <c:pt idx="2">
                  <c:v>7.7</c:v>
                </c:pt>
                <c:pt idx="3">
                  <c:v>218.1</c:v>
                </c:pt>
                <c:pt idx="4">
                  <c:v>557</c:v>
                </c:pt>
                <c:pt idx="5">
                  <c:v>14249.2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600-4A3F-B66A-672934FB83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0.55663</cdr:x>
      <cdr:y>0.10891</cdr:y>
    </cdr:from>
    <cdr:to>
      <cdr:x>0.81446</cdr:x>
      <cdr:y>0.5033</cdr:y>
    </cdr:to>
    <cdr:sp macro="" textlink="">
      <cdr:nvSpPr>
        <cdr:cNvPr id="2" name="Волна 1"/>
        <cdr:cNvSpPr/>
      </cdr:nvSpPr>
      <cdr:spPr>
        <a:xfrm xmlns:a="http://schemas.openxmlformats.org/drawingml/2006/main">
          <a:off x="5173579" y="661736"/>
          <a:ext cx="2396289" cy="2396289"/>
        </a:xfrm>
        <a:prstGeom xmlns:a="http://schemas.openxmlformats.org/drawingml/2006/main" prst="wave">
          <a:avLst/>
        </a:prstGeom>
        <a:solidFill xmlns:a="http://schemas.openxmlformats.org/drawingml/2006/main">
          <a:srgbClr val="00B0F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400" b="1" dirty="0" err="1">
              <a:solidFill>
                <a:srgbClr val="FF0000"/>
              </a:solidFill>
            </a:rPr>
            <a:t>Усього</a:t>
          </a:r>
          <a:r>
            <a:rPr lang="ru-RU" sz="1400" b="1" dirty="0">
              <a:solidFill>
                <a:srgbClr val="FF0000"/>
              </a:solidFill>
            </a:rPr>
            <a:t> процедур - </a:t>
          </a:r>
          <a:r>
            <a:rPr lang="ru-RU" sz="1400" b="1" dirty="0" smtClean="0">
              <a:solidFill>
                <a:srgbClr val="FF0000"/>
              </a:solidFill>
            </a:rPr>
            <a:t>69:</a:t>
          </a:r>
          <a:endParaRPr lang="ru-RU" sz="1400" b="1" dirty="0">
            <a:solidFill>
              <a:srgbClr val="FF0000"/>
            </a:solidFill>
          </a:endParaRPr>
        </a:p>
        <a:p xmlns:a="http://schemas.openxmlformats.org/drawingml/2006/main">
          <a:r>
            <a:rPr lang="ru-RU" sz="1400" b="1" dirty="0">
              <a:solidFill>
                <a:srgbClr val="FF0000"/>
              </a:solidFill>
            </a:rPr>
            <a:t>- </a:t>
          </a:r>
          <a:r>
            <a:rPr lang="ru-RU" sz="1400" b="1" dirty="0" err="1">
              <a:solidFill>
                <a:srgbClr val="FF0000"/>
              </a:solidFill>
            </a:rPr>
            <a:t>відкриті</a:t>
          </a:r>
          <a:r>
            <a:rPr lang="ru-RU" sz="1400" b="1" dirty="0">
              <a:solidFill>
                <a:srgbClr val="FF0000"/>
              </a:solidFill>
            </a:rPr>
            <a:t> торги </a:t>
          </a:r>
          <a:r>
            <a:rPr lang="ru-RU" sz="1400" b="1" dirty="0" smtClean="0">
              <a:solidFill>
                <a:srgbClr val="FF0000"/>
              </a:solidFill>
            </a:rPr>
            <a:t>-14</a:t>
          </a:r>
          <a:endParaRPr lang="ru-RU" sz="1400" b="1" dirty="0">
            <a:solidFill>
              <a:srgbClr val="FF0000"/>
            </a:solidFill>
          </a:endParaRPr>
        </a:p>
        <a:p xmlns:a="http://schemas.openxmlformats.org/drawingml/2006/main">
          <a:r>
            <a:rPr lang="ru-RU" sz="1400" b="1" dirty="0">
              <a:solidFill>
                <a:srgbClr val="FF0000"/>
              </a:solidFill>
            </a:rPr>
            <a:t>- </a:t>
          </a:r>
          <a:r>
            <a:rPr lang="ru-RU" sz="1400" b="1" dirty="0" smtClean="0">
              <a:solidFill>
                <a:srgbClr val="FF0000"/>
              </a:solidFill>
            </a:rPr>
            <a:t>запит </a:t>
          </a:r>
          <a:r>
            <a:rPr lang="ru-RU" sz="1400" b="1" dirty="0" err="1" smtClean="0">
              <a:solidFill>
                <a:srgbClr val="FF0000"/>
              </a:solidFill>
            </a:rPr>
            <a:t>ціни</a:t>
          </a:r>
          <a:r>
            <a:rPr lang="ru-RU" sz="1400" b="1" dirty="0" smtClean="0">
              <a:solidFill>
                <a:srgbClr val="FF0000"/>
              </a:solidFill>
            </a:rPr>
            <a:t>  - 35</a:t>
          </a:r>
        </a:p>
        <a:p xmlns:a="http://schemas.openxmlformats.org/drawingml/2006/main">
          <a:r>
            <a:rPr lang="ru-RU" sz="1400" b="1" dirty="0" smtClean="0">
              <a:solidFill>
                <a:srgbClr val="FF0000"/>
              </a:solidFill>
            </a:rPr>
            <a:t>- пряма</a:t>
          </a:r>
          <a:r>
            <a:rPr lang="ru-RU" sz="1400" b="1" baseline="0" dirty="0" smtClean="0">
              <a:solidFill>
                <a:srgbClr val="FF0000"/>
              </a:solidFill>
            </a:rPr>
            <a:t> угода -7</a:t>
          </a:r>
        </a:p>
        <a:p xmlns:a="http://schemas.openxmlformats.org/drawingml/2006/main">
          <a:r>
            <a:rPr lang="ru-RU" sz="1400" b="1" baseline="0" dirty="0" smtClean="0">
              <a:solidFill>
                <a:srgbClr val="FF0000"/>
              </a:solidFill>
            </a:rPr>
            <a:t>- </a:t>
          </a:r>
          <a:r>
            <a:rPr lang="ru-RU" sz="1400" b="1" baseline="0" dirty="0">
              <a:solidFill>
                <a:srgbClr val="FF0000"/>
              </a:solidFill>
            </a:rPr>
            <a:t>не </a:t>
          </a:r>
          <a:r>
            <a:rPr lang="ru-RU" sz="1400" b="1" baseline="0" dirty="0" err="1">
              <a:solidFill>
                <a:srgbClr val="FF0000"/>
              </a:solidFill>
            </a:rPr>
            <a:t>відбулося</a:t>
          </a:r>
          <a:r>
            <a:rPr lang="ru-RU" sz="1400" b="1" baseline="0" dirty="0">
              <a:solidFill>
                <a:srgbClr val="FF0000"/>
              </a:solidFill>
            </a:rPr>
            <a:t>  </a:t>
          </a:r>
          <a:r>
            <a:rPr lang="ru-RU" sz="1400" b="1" baseline="0" dirty="0" smtClean="0">
              <a:solidFill>
                <a:srgbClr val="FF0000"/>
              </a:solidFill>
            </a:rPr>
            <a:t>13</a:t>
          </a:r>
          <a:endParaRPr lang="ru-RU" sz="1400" b="1" dirty="0">
            <a:solidFill>
              <a:srgbClr val="FF0000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0.15625</cdr:x>
      <cdr:y>0.21947</cdr:y>
    </cdr:from>
    <cdr:to>
      <cdr:x>0.32759</cdr:x>
      <cdr:y>0.59241</cdr:y>
    </cdr:to>
    <cdr:sp macro="" textlink="">
      <cdr:nvSpPr>
        <cdr:cNvPr id="2" name="Стрелка вниз 1"/>
        <cdr:cNvSpPr/>
      </cdr:nvSpPr>
      <cdr:spPr>
        <a:xfrm xmlns:a="http://schemas.openxmlformats.org/drawingml/2006/main">
          <a:off x="1453814" y="1333500"/>
          <a:ext cx="1594186" cy="2265947"/>
        </a:xfrm>
        <a:prstGeom xmlns:a="http://schemas.openxmlformats.org/drawingml/2006/main" prst="down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600"/>
            <a:t>Прямі угоди</a:t>
          </a:r>
        </a:p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0.54634</cdr:x>
      <cdr:y>0.34653</cdr:y>
    </cdr:from>
    <cdr:to>
      <cdr:x>0.73815</cdr:x>
      <cdr:y>0.51155</cdr:y>
    </cdr:to>
    <cdr:sp macro="" textlink="">
      <cdr:nvSpPr>
        <cdr:cNvPr id="3" name="Стрелка влево 2"/>
        <cdr:cNvSpPr/>
      </cdr:nvSpPr>
      <cdr:spPr>
        <a:xfrm xmlns:a="http://schemas.openxmlformats.org/drawingml/2006/main">
          <a:off x="5083342" y="2105526"/>
          <a:ext cx="1784684" cy="1002632"/>
        </a:xfrm>
        <a:prstGeom xmlns:a="http://schemas.openxmlformats.org/drawingml/2006/main" prst="left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600"/>
            <a:t>Відкриті торги</a:t>
          </a:r>
        </a:p>
      </cdr:txBody>
    </cdr:sp>
  </cdr:relSizeAnchor>
  <cdr:relSizeAnchor xmlns:cdr="http://schemas.openxmlformats.org/drawingml/2006/chartDrawing">
    <cdr:from>
      <cdr:x>0.81573</cdr:x>
      <cdr:y>0.5198</cdr:y>
    </cdr:from>
    <cdr:to>
      <cdr:x>0.96121</cdr:x>
      <cdr:y>0.66502</cdr:y>
    </cdr:to>
    <cdr:sp macro="" textlink="">
      <cdr:nvSpPr>
        <cdr:cNvPr id="4" name="Овальная выноска 3"/>
        <cdr:cNvSpPr/>
      </cdr:nvSpPr>
      <cdr:spPr>
        <a:xfrm xmlns:a="http://schemas.openxmlformats.org/drawingml/2006/main">
          <a:off x="7589922" y="3158289"/>
          <a:ext cx="1353554" cy="882315"/>
        </a:xfrm>
        <a:prstGeom xmlns:a="http://schemas.openxmlformats.org/drawingml/2006/main" prst="wedgeEllipseCallout">
          <a:avLst>
            <a:gd name="adj1" fmla="val -42998"/>
            <a:gd name="adj2" fmla="val 90909"/>
          </a:avLst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400"/>
            <a:t>торги не відбулися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F773547-5E53-4E96-8F7B-972DBE61584B}" type="datetimeFigureOut">
              <a:rPr lang="uk-UA"/>
              <a:pPr>
                <a:defRPr/>
              </a:pPr>
              <a:t>10.04.2024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uk-UA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uk-UA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8A57AEE-3EEA-494E-A9AF-73462716D8ED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288307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5F1BAB7-C95D-4653-A217-8EF9D1E99BE6}" type="datetimeFigureOut">
              <a:rPr lang="uk-UA" smtClean="0"/>
              <a:pPr>
                <a:defRPr/>
              </a:pPr>
              <a:t>10.04.2024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pPr>
              <a:defRPr/>
            </a:pPr>
            <a:fld id="{79166034-B520-4B7B-9066-7922A7A7D1B9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55664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2B5B6D-D848-4243-8E9A-A729BA7A33B8}" type="datetimeFigureOut">
              <a:rPr lang="uk-UA" smtClean="0"/>
              <a:pPr>
                <a:defRPr/>
              </a:pPr>
              <a:t>10.04.2024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56AF57CB-9FB4-42A1-9C36-59CB7C9E5A2F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30284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2B5B6D-D848-4243-8E9A-A729BA7A33B8}" type="datetimeFigureOut">
              <a:rPr lang="uk-UA" smtClean="0"/>
              <a:pPr>
                <a:defRPr/>
              </a:pPr>
              <a:t>10.04.2024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56AF57CB-9FB4-42A1-9C36-59CB7C9E5A2F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381628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2B5B6D-D848-4243-8E9A-A729BA7A33B8}" type="datetimeFigureOut">
              <a:rPr lang="uk-UA" smtClean="0"/>
              <a:pPr>
                <a:defRPr/>
              </a:pPr>
              <a:t>10.04.2024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56AF57CB-9FB4-42A1-9C36-59CB7C9E5A2F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463027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2B5B6D-D848-4243-8E9A-A729BA7A33B8}" type="datetimeFigureOut">
              <a:rPr lang="uk-UA" smtClean="0"/>
              <a:pPr>
                <a:defRPr/>
              </a:pPr>
              <a:t>10.04.2024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56AF57CB-9FB4-42A1-9C36-59CB7C9E5A2F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341350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2B5B6D-D848-4243-8E9A-A729BA7A33B8}" type="datetimeFigureOut">
              <a:rPr lang="uk-UA" smtClean="0"/>
              <a:pPr>
                <a:defRPr/>
              </a:pPr>
              <a:t>10.04.2024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56AF57CB-9FB4-42A1-9C36-59CB7C9E5A2F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16566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8EF57F-C19C-496A-8BCD-843A14A4C577}" type="datetimeFigureOut">
              <a:rPr lang="uk-UA" smtClean="0"/>
              <a:pPr>
                <a:defRPr/>
              </a:pPr>
              <a:t>10.04.2024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30572C-9C12-401B-9488-63138DA1DCB4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372729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663338-1F7A-4D60-AD9A-73F12BD37C14}" type="datetimeFigureOut">
              <a:rPr lang="uk-UA" smtClean="0"/>
              <a:pPr>
                <a:defRPr/>
              </a:pPr>
              <a:t>10.04.2024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7D6354-76F1-4660-A89D-61179D0CE14A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63919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B9D93B-8B50-461B-A873-26A1BF4654E5}" type="datetimeFigureOut">
              <a:rPr lang="uk-UA" smtClean="0"/>
              <a:pPr>
                <a:defRPr/>
              </a:pPr>
              <a:t>10.04.2024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438FC9-A75F-47B9-A958-BF678A5B9FD0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7950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3EC205-FADB-43FC-B63D-C547ACC2C9EF}" type="datetimeFigureOut">
              <a:rPr lang="uk-UA" smtClean="0"/>
              <a:pPr>
                <a:defRPr/>
              </a:pPr>
              <a:t>10.04.2024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599A49C2-55F0-4DCB-8D67-A35C234AD43E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44743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B90B06-0929-431B-AE19-B462BBAF3760}" type="datetimeFigureOut">
              <a:rPr lang="uk-UA" smtClean="0"/>
              <a:pPr>
                <a:defRPr/>
              </a:pPr>
              <a:t>10.04.2024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6A09C04F-CEDC-46F7-AC5A-30E7DD4757DD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47542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246CCD-FE75-45F1-A914-725820910016}" type="datetimeFigureOut">
              <a:rPr lang="uk-UA" smtClean="0"/>
              <a:pPr>
                <a:defRPr/>
              </a:pPr>
              <a:t>10.04.2024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B787D0EE-988D-4144-A616-6D87F7776CE3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70523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002BB9-9083-4D44-BEBD-7C238E13A18B}" type="datetimeFigureOut">
              <a:rPr lang="uk-UA" smtClean="0"/>
              <a:pPr>
                <a:defRPr/>
              </a:pPr>
              <a:t>10.04.2024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37284C-9341-48B9-9AB8-428BC703D206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31029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4B53E3B-0476-49FE-99E1-B762F8CD1C4A}" type="datetimeFigureOut">
              <a:rPr lang="uk-UA" smtClean="0"/>
              <a:pPr>
                <a:defRPr/>
              </a:pPr>
              <a:t>10.04.2024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DFD582-BDB9-4437-945D-8213D8C8AD5B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06202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350B77-72B4-4A9B-AEE6-8B3F502CFF83}" type="datetimeFigureOut">
              <a:rPr lang="uk-UA" smtClean="0"/>
              <a:pPr>
                <a:defRPr/>
              </a:pPr>
              <a:t>10.04.2024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F457BD-F08A-4432-BCEC-9BF634CB9D58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3177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9F38C78-3AD3-44EE-90D0-2E86901A07E0}" type="datetimeFigureOut">
              <a:rPr lang="uk-UA" smtClean="0"/>
              <a:pPr>
                <a:defRPr/>
              </a:pPr>
              <a:t>10.04.2024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D866D2F7-6313-41AA-9975-44B68DDDB83B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66876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92B5B6D-D848-4243-8E9A-A729BA7A33B8}" type="datetimeFigureOut">
              <a:rPr lang="uk-UA" smtClean="0"/>
              <a:pPr>
                <a:defRPr/>
              </a:pPr>
              <a:t>10.04.2024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56AF57CB-9FB4-42A1-9C36-59CB7C9E5A2F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86691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1540" y="3933056"/>
            <a:ext cx="84969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                     </a:t>
            </a:r>
          </a:p>
          <a:p>
            <a:endParaRPr lang="uk-UA" sz="2400" dirty="0"/>
          </a:p>
          <a:p>
            <a:endParaRPr lang="uk-UA" sz="2400" dirty="0" smtClean="0"/>
          </a:p>
          <a:p>
            <a:pPr algn="ctr"/>
            <a:r>
              <a:rPr lang="uk-UA" sz="3200" b="1" dirty="0" smtClean="0"/>
              <a:t>   </a:t>
            </a:r>
            <a:r>
              <a:rPr lang="ru-RU" sz="1600" b="1" dirty="0" err="1"/>
              <a:t>Звіт</a:t>
            </a:r>
            <a:r>
              <a:rPr lang="ru-RU" sz="1600" b="1" dirty="0"/>
              <a:t> про </a:t>
            </a:r>
            <a:r>
              <a:rPr lang="ru-RU" sz="1600" b="1" dirty="0" smtClean="0"/>
              <a:t>роботу </a:t>
            </a:r>
            <a:endParaRPr lang="ru-RU" sz="1600" b="1" dirty="0"/>
          </a:p>
          <a:p>
            <a:pPr algn="ctr"/>
            <a:r>
              <a:rPr lang="ru-RU" sz="1600" b="1" dirty="0" err="1" smtClean="0"/>
              <a:t>відділу</a:t>
            </a:r>
            <a:r>
              <a:rPr lang="ru-RU" sz="1600" b="1" dirty="0" smtClean="0"/>
              <a:t>  </a:t>
            </a:r>
            <a:r>
              <a:rPr lang="ru-RU" sz="1600" b="1" dirty="0" err="1"/>
              <a:t>внутрішнього</a:t>
            </a:r>
            <a:r>
              <a:rPr lang="ru-RU" sz="1600" b="1" dirty="0"/>
              <a:t> аудиту </a:t>
            </a:r>
            <a:r>
              <a:rPr lang="ru-RU" sz="1600" b="1" dirty="0" smtClean="0"/>
              <a:t>Звягельської </a:t>
            </a:r>
            <a:r>
              <a:rPr lang="ru-RU" sz="1600" b="1" dirty="0" err="1"/>
              <a:t>міської</a:t>
            </a:r>
            <a:r>
              <a:rPr lang="ru-RU" sz="1600" b="1" dirty="0"/>
              <a:t> ради </a:t>
            </a:r>
            <a:r>
              <a:rPr lang="ru-RU" sz="1600" b="1" dirty="0" smtClean="0"/>
              <a:t>за 2022-2023 </a:t>
            </a:r>
            <a:r>
              <a:rPr lang="ru-RU" sz="1600" b="1" dirty="0" err="1" smtClean="0"/>
              <a:t>рр</a:t>
            </a:r>
            <a:r>
              <a:rPr lang="ru-RU" sz="1600" b="1" dirty="0" smtClean="0"/>
              <a:t>.</a:t>
            </a:r>
            <a:endParaRPr lang="ru-RU" sz="1600" b="1" dirty="0"/>
          </a:p>
        </p:txBody>
      </p:sp>
      <p:cxnSp>
        <p:nvCxnSpPr>
          <p:cNvPr id="3" name="Прямая со стрелкой 2"/>
          <p:cNvCxnSpPr/>
          <p:nvPr/>
        </p:nvCxnSpPr>
        <p:spPr>
          <a:xfrm>
            <a:off x="4696584" y="3429000"/>
            <a:ext cx="0" cy="1728192"/>
          </a:xfrm>
          <a:prstGeom prst="straightConnector1">
            <a:avLst/>
          </a:prstGeom>
          <a:ln w="920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259632" y="1344261"/>
            <a:ext cx="727280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err="1" smtClean="0">
                <a:solidFill>
                  <a:srgbClr val="050505"/>
                </a:solidFill>
                <a:latin typeface="Segoe UI Historic"/>
              </a:rPr>
              <a:t>Внутрішній</a:t>
            </a:r>
            <a:r>
              <a:rPr lang="ru-RU" sz="4000" dirty="0" smtClean="0">
                <a:solidFill>
                  <a:srgbClr val="050505"/>
                </a:solidFill>
                <a:latin typeface="Segoe UI Historic"/>
              </a:rPr>
              <a:t>  </a:t>
            </a:r>
            <a:r>
              <a:rPr lang="ru-RU" sz="4000" dirty="0">
                <a:solidFill>
                  <a:srgbClr val="050505"/>
                </a:solidFill>
                <a:latin typeface="Segoe UI Historic"/>
              </a:rPr>
              <a:t>аудит </a:t>
            </a:r>
            <a:r>
              <a:rPr lang="ru-RU" sz="4000" dirty="0" smtClean="0">
                <a:solidFill>
                  <a:srgbClr val="050505"/>
                </a:solidFill>
                <a:latin typeface="Segoe UI Historic"/>
              </a:rPr>
              <a:t>– </a:t>
            </a:r>
            <a:r>
              <a:rPr lang="ru-RU" sz="4000" dirty="0" err="1" smtClean="0">
                <a:solidFill>
                  <a:srgbClr val="050505"/>
                </a:solidFill>
                <a:latin typeface="Segoe UI Historic"/>
              </a:rPr>
              <a:t>дієвий</a:t>
            </a:r>
            <a:r>
              <a:rPr lang="ru-RU" sz="4000" dirty="0" smtClean="0">
                <a:solidFill>
                  <a:srgbClr val="050505"/>
                </a:solidFill>
                <a:latin typeface="Segoe UI Historic"/>
              </a:rPr>
              <a:t> </a:t>
            </a:r>
            <a:r>
              <a:rPr lang="ru-RU" sz="4000" dirty="0" err="1" smtClean="0">
                <a:solidFill>
                  <a:srgbClr val="050505"/>
                </a:solidFill>
                <a:latin typeface="Segoe UI Historic"/>
              </a:rPr>
              <a:t>інструмент</a:t>
            </a:r>
            <a:r>
              <a:rPr lang="ru-RU" sz="4000" dirty="0" smtClean="0">
                <a:solidFill>
                  <a:srgbClr val="050505"/>
                </a:solidFill>
                <a:latin typeface="Segoe UI Historic"/>
              </a:rPr>
              <a:t> </a:t>
            </a:r>
            <a:r>
              <a:rPr lang="ru-RU" sz="4000" dirty="0" err="1">
                <a:solidFill>
                  <a:srgbClr val="050505"/>
                </a:solidFill>
                <a:latin typeface="Segoe UI Historic"/>
              </a:rPr>
              <a:t>підвищення</a:t>
            </a:r>
            <a:r>
              <a:rPr lang="ru-RU" sz="4000" dirty="0">
                <a:solidFill>
                  <a:srgbClr val="050505"/>
                </a:solidFill>
                <a:latin typeface="Segoe UI Historic"/>
              </a:rPr>
              <a:t> </a:t>
            </a:r>
            <a:r>
              <a:rPr lang="ru-RU" sz="4000" dirty="0" err="1" smtClean="0">
                <a:solidFill>
                  <a:srgbClr val="050505"/>
                </a:solidFill>
                <a:latin typeface="Segoe UI Historic"/>
              </a:rPr>
              <a:t>організаційної</a:t>
            </a:r>
            <a:r>
              <a:rPr lang="ru-RU" sz="4000" dirty="0" smtClean="0">
                <a:solidFill>
                  <a:srgbClr val="050505"/>
                </a:solidFill>
                <a:latin typeface="Segoe UI Historic"/>
              </a:rPr>
              <a:t> </a:t>
            </a:r>
            <a:r>
              <a:rPr lang="ru-RU" sz="4000" dirty="0" err="1" smtClean="0">
                <a:solidFill>
                  <a:srgbClr val="050505"/>
                </a:solidFill>
                <a:latin typeface="Segoe UI Historic"/>
              </a:rPr>
              <a:t>ефективності</a:t>
            </a:r>
            <a:endParaRPr lang="ru-RU" sz="4000" dirty="0" smtClean="0">
              <a:solidFill>
                <a:srgbClr val="050505"/>
              </a:solidFill>
              <a:latin typeface="Segoe UI Historic"/>
            </a:endParaRPr>
          </a:p>
          <a:p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8076698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>
            <a:graphicFrameLocks noGrp="1"/>
          </p:cNvGraphicFramePr>
          <p:nvPr>
            <p:extLst/>
          </p:nvPr>
        </p:nvGraphicFramePr>
        <p:xfrm>
          <a:off x="-75197" y="391026"/>
          <a:ext cx="9294395" cy="60759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439724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190" y="1127720"/>
            <a:ext cx="37444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   </a:t>
            </a:r>
            <a:r>
              <a:rPr kumimoji="0" lang="uk-UA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Прямі угоди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                        (без використання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                      електронної системи)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51920" y="116632"/>
            <a:ext cx="489654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uk-UA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Усього проведено  446 закупівель без використання електронної системи на суму 10666,9  тис. грн., з них:</a:t>
            </a:r>
          </a:p>
          <a:p>
            <a:pPr marL="285750" marR="0" lvl="0" indent="-285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uk-UA" sz="1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285750" marR="0" lvl="0" indent="-285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uk-UA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8 угод  розірвано;</a:t>
            </a:r>
          </a:p>
          <a:p>
            <a:pPr marL="285750" marR="0" lvl="0" indent="-285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uk-UA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285750" marR="0" lvl="0" indent="-285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uk-UA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13 процедур на ремонт споруд подвійного призначення тощо            на суму  3772,2 тис. грн.</a:t>
            </a:r>
          </a:p>
          <a:p>
            <a:pPr marL="285750" marR="0" lvl="0" indent="-285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uk-UA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285750" marR="0" lvl="0" indent="-285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uk-U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uk-U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292727" y="4962506"/>
            <a:ext cx="39519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Відкриті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торги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53325" y="3501380"/>
            <a:ext cx="489654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Усього проведено 24 процедура на суму 14534,4 тис. грн., з них: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-   6 процедур не відбулися;</a:t>
            </a:r>
          </a:p>
          <a:p>
            <a:pPr marL="285750" marR="0" lvl="0" indent="-285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uk-UA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3 пропозиції </a:t>
            </a:r>
            <a:r>
              <a:rPr kumimoji="0" lang="uk-UA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відхилено</a:t>
            </a:r>
            <a:r>
              <a:rPr kumimoji="0" lang="uk-UA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;</a:t>
            </a:r>
          </a:p>
          <a:p>
            <a:pPr marL="285750" marR="0" lvl="0" indent="-285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uk-UA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придбано: </a:t>
            </a:r>
          </a:p>
          <a:p>
            <a:pPr marL="285750" marR="0" lvl="0" indent="-285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uk-UA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цифровий </a:t>
            </a:r>
            <a:r>
              <a:rPr kumimoji="0" lang="uk-UA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мікшерний</a:t>
            </a:r>
            <a:r>
              <a:rPr kumimoji="0" lang="uk-UA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пульт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Allen &amp; Heath 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SQ-6</a:t>
            </a:r>
            <a:r>
              <a:rPr kumimoji="0" lang="uk-UA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-260,0  тис. грн.;</a:t>
            </a:r>
          </a:p>
          <a:p>
            <a:pPr marL="285750" marR="0" lvl="0" indent="-285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uk-UA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к</a:t>
            </a:r>
            <a:r>
              <a:rPr kumimoji="0" lang="uk-UA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ниги для поповнення фондів  -500,0 тис. грн.;</a:t>
            </a:r>
          </a:p>
          <a:p>
            <a:pPr marL="285750" marR="0" lvl="0" indent="-285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uk-UA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широкоформатний </a:t>
            </a:r>
            <a:r>
              <a:rPr kumimoji="0" lang="uk-UA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книжковий </a:t>
            </a:r>
            <a:r>
              <a:rPr kumimoji="0" lang="uk-UA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сканер -179,8  тис. грн.;</a:t>
            </a:r>
          </a:p>
          <a:p>
            <a:pPr marL="285750" marR="0" lvl="0" indent="-285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uk-UA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9 проєктів з </a:t>
            </a:r>
            <a:r>
              <a:rPr kumimoji="0" lang="uk-UA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еенргозбереження</a:t>
            </a:r>
            <a:r>
              <a:rPr kumimoji="0" lang="uk-UA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-6857,3 тис. грн;</a:t>
            </a:r>
          </a:p>
          <a:p>
            <a:pPr marL="285750" marR="0" lvl="0" indent="-285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uk-UA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 капремонт -1180,0 тис. грн;</a:t>
            </a:r>
          </a:p>
          <a:p>
            <a:pPr marL="285750" marR="0" lvl="0" indent="-285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uk-UA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 поточні ремонти -2202,7 тис. грн.</a:t>
            </a:r>
            <a:r>
              <a:rPr kumimoji="0" lang="uk-UA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" name="Левая фигурная скобка 11"/>
          <p:cNvSpPr/>
          <p:nvPr/>
        </p:nvSpPr>
        <p:spPr>
          <a:xfrm>
            <a:off x="3419871" y="3679180"/>
            <a:ext cx="505685" cy="3058913"/>
          </a:xfrm>
          <a:prstGeom prst="leftBrace">
            <a:avLst>
              <a:gd name="adj1" fmla="val 110198"/>
              <a:gd name="adj2" fmla="val 55525"/>
            </a:avLst>
          </a:prstGeom>
          <a:solidFill>
            <a:srgbClr val="0070C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4" name="Левая фигурная скобка 13"/>
          <p:cNvSpPr/>
          <p:nvPr/>
        </p:nvSpPr>
        <p:spPr>
          <a:xfrm>
            <a:off x="3419870" y="269031"/>
            <a:ext cx="463313" cy="3232349"/>
          </a:xfrm>
          <a:prstGeom prst="leftBrace">
            <a:avLst>
              <a:gd name="adj1" fmla="val 110198"/>
              <a:gd name="adj2" fmla="val 38230"/>
            </a:avLst>
          </a:prstGeom>
          <a:solidFill>
            <a:srgbClr val="0070C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3187" y="118964"/>
            <a:ext cx="341952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внутрішній аудит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uk-UA" dirty="0" smtClean="0">
                <a:solidFill>
                  <a:srgbClr val="FF0000"/>
                </a:solidFill>
              </a:rPr>
              <a:t>моніторинг закупівель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uk-UA" dirty="0" smtClean="0">
                <a:solidFill>
                  <a:srgbClr val="FF0000"/>
                </a:solidFill>
              </a:rPr>
              <a:t>Управління культури і туризму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11882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31888" y="1330050"/>
            <a:ext cx="3744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/>
              <a:t>    </a:t>
            </a:r>
            <a:endParaRPr lang="ru-RU" sz="4000" dirty="0"/>
          </a:p>
        </p:txBody>
      </p:sp>
      <p:graphicFrame>
        <p:nvGraphicFramePr>
          <p:cNvPr id="7" name="Диаграмм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8238940"/>
              </p:ext>
            </p:extLst>
          </p:nvPr>
        </p:nvGraphicFramePr>
        <p:xfrm>
          <a:off x="107505" y="30902"/>
          <a:ext cx="8856984" cy="60759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714403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31888" y="1330050"/>
            <a:ext cx="3744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/>
              <a:t>    </a:t>
            </a:r>
            <a:endParaRPr lang="ru-RU" sz="4000" dirty="0"/>
          </a:p>
        </p:txBody>
      </p:sp>
      <p:graphicFrame>
        <p:nvGraphicFramePr>
          <p:cNvPr id="6" name="Диаграмм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466708"/>
              </p:ext>
            </p:extLst>
          </p:nvPr>
        </p:nvGraphicFramePr>
        <p:xfrm>
          <a:off x="-37608" y="116632"/>
          <a:ext cx="9304421" cy="6336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413749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8806615"/>
              </p:ext>
            </p:extLst>
          </p:nvPr>
        </p:nvGraphicFramePr>
        <p:xfrm>
          <a:off x="323528" y="188640"/>
          <a:ext cx="8064896" cy="6408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46197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31888" y="1330050"/>
            <a:ext cx="3744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/>
              <a:t>      </a:t>
            </a:r>
            <a:r>
              <a:rPr lang="uk-UA" sz="3200" b="1" dirty="0" smtClean="0"/>
              <a:t>Основна </a:t>
            </a:r>
          </a:p>
          <a:p>
            <a:r>
              <a:rPr lang="uk-UA" sz="3200" b="1" dirty="0"/>
              <a:t> </a:t>
            </a:r>
            <a:r>
              <a:rPr lang="uk-UA" sz="3200" b="1" dirty="0" smtClean="0"/>
              <a:t>          мета</a:t>
            </a:r>
            <a:endParaRPr lang="ru-RU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851920" y="116632"/>
            <a:ext cx="4896544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uk-UA" sz="1400" dirty="0" smtClean="0"/>
          </a:p>
          <a:p>
            <a:pPr algn="just"/>
            <a:endParaRPr lang="uk-UA" sz="1400" dirty="0" smtClean="0"/>
          </a:p>
          <a:p>
            <a:pPr marL="285750" indent="-285750" algn="just">
              <a:buFontTx/>
              <a:buChar char="-"/>
            </a:pPr>
            <a:r>
              <a:rPr lang="uk-UA" dirty="0" smtClean="0"/>
              <a:t>об'єктивні висновки </a:t>
            </a:r>
            <a:r>
              <a:rPr lang="uk-UA" dirty="0"/>
              <a:t>щодо оцінки системи управління та внутрішнього контролю, у тому числі управління ризиками</a:t>
            </a:r>
            <a:r>
              <a:rPr lang="uk-UA" dirty="0" smtClean="0"/>
              <a:t>;</a:t>
            </a:r>
          </a:p>
          <a:p>
            <a:pPr marL="285750" indent="-285750" algn="just">
              <a:buFontTx/>
              <a:buChar char="-"/>
            </a:pPr>
            <a:endParaRPr lang="uk-UA" dirty="0"/>
          </a:p>
          <a:p>
            <a:pPr marL="285750" indent="-285750">
              <a:buFontTx/>
              <a:buChar char="-"/>
            </a:pPr>
            <a:r>
              <a:rPr lang="uk-UA" dirty="0" err="1" smtClean="0"/>
              <a:t>віднайдення</a:t>
            </a:r>
            <a:r>
              <a:rPr lang="uk-UA" dirty="0" smtClean="0"/>
              <a:t> </a:t>
            </a:r>
            <a:r>
              <a:rPr lang="uk-UA" dirty="0"/>
              <a:t>суттєвих </a:t>
            </a:r>
            <a:r>
              <a:rPr lang="uk-UA" dirty="0" smtClean="0"/>
              <a:t>проблемних питань;</a:t>
            </a:r>
          </a:p>
          <a:p>
            <a:pPr marL="285750" indent="-285750">
              <a:buFontTx/>
              <a:buChar char="-"/>
            </a:pPr>
            <a:endParaRPr lang="uk-UA" dirty="0"/>
          </a:p>
          <a:p>
            <a:pPr marL="285750" indent="-285750">
              <a:buFontTx/>
              <a:buChar char="-"/>
            </a:pPr>
            <a:r>
              <a:rPr lang="uk-UA" dirty="0" smtClean="0"/>
              <a:t>надання рекомендацій з усунення порушень</a:t>
            </a:r>
          </a:p>
          <a:p>
            <a:pPr marL="285750" indent="-285750">
              <a:buFontTx/>
              <a:buChar char="-"/>
            </a:pPr>
            <a:endParaRPr lang="uk-UA" dirty="0"/>
          </a:p>
          <a:p>
            <a:endParaRPr lang="uk-UA" dirty="0" smtClean="0"/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06408" y="5069905"/>
            <a:ext cx="3744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/>
              <a:t>    </a:t>
            </a:r>
            <a:r>
              <a:rPr lang="uk-UA" sz="3200" b="1" dirty="0" smtClean="0"/>
              <a:t>Інституційна     </a:t>
            </a:r>
          </a:p>
          <a:p>
            <a:r>
              <a:rPr lang="uk-UA" sz="3200" b="1" dirty="0"/>
              <a:t> </a:t>
            </a:r>
            <a:r>
              <a:rPr lang="uk-UA" sz="3200" b="1" dirty="0" smtClean="0"/>
              <a:t>            база</a:t>
            </a:r>
            <a:endParaRPr lang="ru-RU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067944" y="3046368"/>
            <a:ext cx="489654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dirty="0" smtClean="0"/>
              <a:t>     </a:t>
            </a:r>
          </a:p>
          <a:p>
            <a:pPr algn="just"/>
            <a:r>
              <a:rPr lang="uk-UA" dirty="0"/>
              <a:t> </a:t>
            </a:r>
            <a:r>
              <a:rPr lang="uk-UA" dirty="0" smtClean="0"/>
              <a:t>    Декларація </a:t>
            </a:r>
            <a:r>
              <a:rPr lang="uk-UA" dirty="0"/>
              <a:t>з внутрішнього аудиту;</a:t>
            </a:r>
          </a:p>
          <a:p>
            <a:pPr algn="just"/>
            <a:r>
              <a:rPr lang="uk-UA" dirty="0" smtClean="0"/>
              <a:t>     Положення </a:t>
            </a:r>
            <a:r>
              <a:rPr lang="uk-UA" dirty="0"/>
              <a:t>про відділ  внутрішнього аудиту;</a:t>
            </a:r>
          </a:p>
          <a:p>
            <a:pPr algn="just"/>
            <a:r>
              <a:rPr lang="uk-UA" dirty="0" smtClean="0"/>
              <a:t>      Стратегічний </a:t>
            </a:r>
            <a:r>
              <a:rPr lang="uk-UA" dirty="0"/>
              <a:t>план  діяльності відділу внутрішнього аудиту на </a:t>
            </a:r>
            <a:r>
              <a:rPr lang="uk-UA" dirty="0" smtClean="0"/>
              <a:t>2024-2026 </a:t>
            </a:r>
            <a:r>
              <a:rPr lang="uk-UA" dirty="0"/>
              <a:t>роки;</a:t>
            </a:r>
          </a:p>
          <a:p>
            <a:pPr algn="just"/>
            <a:r>
              <a:rPr lang="uk-UA" dirty="0" smtClean="0"/>
              <a:t>     Операційні </a:t>
            </a:r>
            <a:r>
              <a:rPr lang="uk-UA" dirty="0"/>
              <a:t>плани діяльності на </a:t>
            </a:r>
            <a:r>
              <a:rPr lang="uk-UA" dirty="0" smtClean="0"/>
              <a:t>2023 </a:t>
            </a:r>
            <a:r>
              <a:rPr lang="uk-UA" dirty="0"/>
              <a:t>та на </a:t>
            </a:r>
            <a:r>
              <a:rPr lang="uk-UA" dirty="0" smtClean="0"/>
              <a:t>2024 </a:t>
            </a:r>
            <a:r>
              <a:rPr lang="uk-UA" dirty="0"/>
              <a:t>роки;</a:t>
            </a:r>
          </a:p>
          <a:p>
            <a:pPr algn="just"/>
            <a:r>
              <a:rPr lang="uk-UA" dirty="0" smtClean="0"/>
              <a:t>     Програма </a:t>
            </a:r>
            <a:r>
              <a:rPr lang="uk-UA" dirty="0"/>
              <a:t>підвищення якості внутрішнього </a:t>
            </a:r>
            <a:r>
              <a:rPr lang="uk-UA" dirty="0" smtClean="0"/>
              <a:t>аудиту;</a:t>
            </a:r>
          </a:p>
          <a:p>
            <a:pPr algn="just"/>
            <a:r>
              <a:rPr lang="uk-UA" dirty="0"/>
              <a:t> </a:t>
            </a:r>
            <a:r>
              <a:rPr lang="uk-UA" dirty="0" smtClean="0"/>
              <a:t>  Анкетування </a:t>
            </a:r>
            <a:r>
              <a:rPr lang="uk-UA" dirty="0"/>
              <a:t>об’єктів аудиту з приводу якості </a:t>
            </a:r>
            <a:r>
              <a:rPr lang="uk-UA" dirty="0" smtClean="0"/>
              <a:t> та результативності проведення</a:t>
            </a:r>
            <a:r>
              <a:rPr lang="uk-UA" dirty="0"/>
              <a:t>.</a:t>
            </a:r>
          </a:p>
          <a:p>
            <a:r>
              <a:rPr lang="uk-UA" dirty="0" smtClean="0"/>
              <a:t>                  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2" name="Левая фигурная скобка 11"/>
          <p:cNvSpPr/>
          <p:nvPr/>
        </p:nvSpPr>
        <p:spPr>
          <a:xfrm>
            <a:off x="3304878" y="3314368"/>
            <a:ext cx="598944" cy="2880320"/>
          </a:xfrm>
          <a:prstGeom prst="leftBrace">
            <a:avLst>
              <a:gd name="adj1" fmla="val 110198"/>
              <a:gd name="adj2" fmla="val 49546"/>
            </a:avLst>
          </a:prstGeom>
          <a:solidFill>
            <a:srgbClr val="0070C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Левая фигурная скобка 13"/>
          <p:cNvSpPr/>
          <p:nvPr/>
        </p:nvSpPr>
        <p:spPr>
          <a:xfrm>
            <a:off x="3284240" y="269032"/>
            <a:ext cx="598944" cy="2880320"/>
          </a:xfrm>
          <a:prstGeom prst="leftBrace">
            <a:avLst>
              <a:gd name="adj1" fmla="val 110198"/>
              <a:gd name="adj2" fmla="val 49546"/>
            </a:avLst>
          </a:prstGeom>
          <a:solidFill>
            <a:srgbClr val="0070C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72547" y="114608"/>
            <a:ext cx="19970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solidFill>
                  <a:srgbClr val="FF0000"/>
                </a:solidFill>
              </a:rPr>
              <a:t>внутрішній аудит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244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2887" y="426304"/>
            <a:ext cx="374441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/>
              <a:t>    Кількість  </a:t>
            </a:r>
          </a:p>
          <a:p>
            <a:pPr algn="ctr"/>
            <a:r>
              <a:rPr lang="uk-UA" sz="3200" b="1" dirty="0"/>
              <a:t> </a:t>
            </a:r>
            <a:r>
              <a:rPr lang="uk-UA" sz="3200" b="1" dirty="0" smtClean="0"/>
              <a:t> заходів   </a:t>
            </a:r>
          </a:p>
          <a:p>
            <a:pPr algn="ctr"/>
            <a:r>
              <a:rPr lang="uk-UA" sz="3200" b="1" dirty="0"/>
              <a:t> </a:t>
            </a:r>
            <a:r>
              <a:rPr lang="uk-UA" sz="3200" b="1" dirty="0" smtClean="0"/>
              <a:t>(аудитів тощо )</a:t>
            </a:r>
          </a:p>
          <a:p>
            <a:pPr algn="ctr"/>
            <a:r>
              <a:rPr lang="uk-UA" sz="3200" b="1" dirty="0"/>
              <a:t> </a:t>
            </a:r>
            <a:r>
              <a:rPr lang="uk-UA" sz="3200" b="1" dirty="0" smtClean="0"/>
              <a:t>та сума віднайдених порушень</a:t>
            </a:r>
            <a:endParaRPr lang="ru-RU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851920" y="116632"/>
            <a:ext cx="489654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 smtClean="0"/>
          </a:p>
          <a:p>
            <a:r>
              <a:rPr lang="uk-UA" dirty="0"/>
              <a:t> </a:t>
            </a:r>
            <a:r>
              <a:rPr lang="uk-UA" dirty="0" smtClean="0"/>
              <a:t>       </a:t>
            </a:r>
            <a:r>
              <a:rPr lang="uk-UA" sz="2000" b="1" dirty="0" smtClean="0"/>
              <a:t>4 (чотири) аудити</a:t>
            </a:r>
          </a:p>
          <a:p>
            <a:r>
              <a:rPr lang="uk-UA" sz="2000" b="1" dirty="0"/>
              <a:t> </a:t>
            </a:r>
            <a:r>
              <a:rPr lang="uk-UA" sz="2000" b="1" dirty="0" smtClean="0"/>
              <a:t>      54  аналітичних  </a:t>
            </a:r>
          </a:p>
          <a:p>
            <a:r>
              <a:rPr lang="uk-UA" sz="2000" b="1" dirty="0"/>
              <a:t> </a:t>
            </a:r>
            <a:r>
              <a:rPr lang="uk-UA" sz="2000" b="1" dirty="0" smtClean="0"/>
              <a:t>            довідок,</a:t>
            </a:r>
          </a:p>
          <a:p>
            <a:r>
              <a:rPr lang="uk-UA" sz="2000" b="1" dirty="0"/>
              <a:t> </a:t>
            </a:r>
            <a:r>
              <a:rPr lang="uk-UA" sz="2000" b="1" dirty="0" smtClean="0"/>
              <a:t>            висновків,</a:t>
            </a:r>
          </a:p>
          <a:p>
            <a:r>
              <a:rPr lang="uk-UA" sz="2000" b="1" dirty="0"/>
              <a:t> </a:t>
            </a:r>
            <a:r>
              <a:rPr lang="uk-UA" sz="2000" b="1" dirty="0" smtClean="0"/>
              <a:t>            антикризових алгоритмів</a:t>
            </a:r>
          </a:p>
          <a:p>
            <a:endParaRPr lang="uk-UA" sz="2000" b="1" dirty="0" smtClean="0"/>
          </a:p>
          <a:p>
            <a:r>
              <a:rPr lang="uk-UA" sz="2000" b="1" dirty="0" smtClean="0"/>
              <a:t>      </a:t>
            </a:r>
            <a:r>
              <a:rPr lang="uk-UA" sz="4000" b="1" dirty="0" smtClean="0">
                <a:solidFill>
                  <a:srgbClr val="FF0000"/>
                </a:solidFill>
              </a:rPr>
              <a:t>15685,0 тис. грн.</a:t>
            </a:r>
          </a:p>
          <a:p>
            <a:r>
              <a:rPr lang="uk-UA" sz="4000" b="1" dirty="0">
                <a:solidFill>
                  <a:srgbClr val="FF0000"/>
                </a:solidFill>
              </a:rPr>
              <a:t> </a:t>
            </a:r>
            <a:r>
              <a:rPr lang="uk-UA" sz="4000" b="1" dirty="0" smtClean="0">
                <a:solidFill>
                  <a:srgbClr val="FF0000"/>
                </a:solidFill>
              </a:rPr>
              <a:t>  </a:t>
            </a:r>
            <a:r>
              <a:rPr lang="uk-UA" sz="2000" b="1" dirty="0" smtClean="0"/>
              <a:t>(за попередній період)</a:t>
            </a:r>
          </a:p>
          <a:p>
            <a:r>
              <a:rPr lang="uk-UA" sz="2000" b="1" dirty="0" smtClean="0"/>
              <a:t> </a:t>
            </a:r>
            <a:endParaRPr lang="uk-UA" sz="2000" b="1" dirty="0"/>
          </a:p>
          <a:p>
            <a:r>
              <a:rPr lang="uk-UA" sz="2000" b="1" dirty="0" smtClean="0"/>
              <a:t>       </a:t>
            </a:r>
            <a:r>
              <a:rPr lang="uk-UA" sz="2000" b="1" dirty="0" smtClean="0">
                <a:solidFill>
                  <a:srgbClr val="FF0000"/>
                </a:solidFill>
              </a:rPr>
              <a:t>34637,7 тис. грн.</a:t>
            </a:r>
          </a:p>
          <a:p>
            <a:endParaRPr lang="uk-UA" dirty="0" smtClean="0"/>
          </a:p>
          <a:p>
            <a:endParaRPr lang="uk-UA" dirty="0" smtClean="0"/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-185881" y="5146759"/>
            <a:ext cx="3744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/>
              <a:t>     </a:t>
            </a:r>
            <a:r>
              <a:rPr lang="uk-UA" sz="3200" b="1" dirty="0" smtClean="0"/>
              <a:t>з них усунуто</a:t>
            </a:r>
            <a:endParaRPr lang="ru-RU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139952" y="4485039"/>
            <a:ext cx="48965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/>
              <a:t>Відповідно до </a:t>
            </a:r>
            <a:r>
              <a:rPr lang="ru-RU" sz="2000" b="1" dirty="0" err="1" smtClean="0"/>
              <a:t>повідомлень</a:t>
            </a:r>
            <a:r>
              <a:rPr lang="ru-RU" sz="2000" b="1" dirty="0" smtClean="0"/>
              <a:t>  </a:t>
            </a:r>
            <a:r>
              <a:rPr lang="ru-RU" sz="2000" b="1" dirty="0" err="1" smtClean="0"/>
              <a:t>від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об’єктів</a:t>
            </a:r>
            <a:r>
              <a:rPr lang="ru-RU" sz="2000" b="1" dirty="0" smtClean="0"/>
              <a:t> </a:t>
            </a:r>
            <a:r>
              <a:rPr lang="ru-RU" sz="2000" b="1" dirty="0" smtClean="0"/>
              <a:t> аудиту </a:t>
            </a:r>
            <a:r>
              <a:rPr lang="ru-RU" sz="2000" b="1" dirty="0" err="1" smtClean="0"/>
              <a:t>щодо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усунення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порушень</a:t>
            </a:r>
            <a:r>
              <a:rPr lang="ru-RU" sz="2000" b="1" dirty="0" smtClean="0"/>
              <a:t> – </a:t>
            </a:r>
          </a:p>
          <a:p>
            <a:pPr algn="just"/>
            <a:r>
              <a:rPr lang="ru-RU" sz="2000" b="1" dirty="0" smtClean="0"/>
              <a:t> 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</a:p>
          <a:p>
            <a:pPr algn="just"/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</a:rPr>
              <a:t>    </a:t>
            </a:r>
            <a:r>
              <a:rPr lang="ru-RU" sz="4000" b="1" dirty="0" smtClean="0">
                <a:solidFill>
                  <a:srgbClr val="FF0000"/>
                </a:solidFill>
              </a:rPr>
              <a:t>14937,9 тис. грн.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2" name="Левая фигурная скобка 11"/>
          <p:cNvSpPr/>
          <p:nvPr/>
        </p:nvSpPr>
        <p:spPr>
          <a:xfrm>
            <a:off x="3522732" y="3354602"/>
            <a:ext cx="598944" cy="2880320"/>
          </a:xfrm>
          <a:prstGeom prst="leftBrace">
            <a:avLst>
              <a:gd name="adj1" fmla="val 110198"/>
              <a:gd name="adj2" fmla="val 49546"/>
            </a:avLst>
          </a:prstGeom>
          <a:solidFill>
            <a:srgbClr val="0070C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Левая фигурная скобка 13"/>
          <p:cNvSpPr/>
          <p:nvPr/>
        </p:nvSpPr>
        <p:spPr>
          <a:xfrm>
            <a:off x="3517831" y="295457"/>
            <a:ext cx="598944" cy="2880320"/>
          </a:xfrm>
          <a:prstGeom prst="leftBrace">
            <a:avLst>
              <a:gd name="adj1" fmla="val 110198"/>
              <a:gd name="adj2" fmla="val 49546"/>
            </a:avLst>
          </a:prstGeom>
          <a:solidFill>
            <a:srgbClr val="0070C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871896" y="84366"/>
            <a:ext cx="21726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>
                <a:solidFill>
                  <a:srgbClr val="FF0000"/>
                </a:solidFill>
              </a:rPr>
              <a:t>в</a:t>
            </a:r>
            <a:r>
              <a:rPr lang="uk-UA" b="1" dirty="0" smtClean="0">
                <a:solidFill>
                  <a:srgbClr val="FF0000"/>
                </a:solidFill>
              </a:rPr>
              <a:t>нутрішній аудит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508104" y="3473292"/>
            <a:ext cx="189735" cy="3157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48965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31888" y="1330050"/>
            <a:ext cx="3744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/>
              <a:t>    </a:t>
            </a:r>
            <a:endParaRPr lang="ru-RU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3712528" y="243833"/>
            <a:ext cx="5431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i="1" dirty="0"/>
          </a:p>
        </p:txBody>
      </p:sp>
      <p:sp>
        <p:nvSpPr>
          <p:cNvPr id="9" name="TextBox 8"/>
          <p:cNvSpPr txBox="1"/>
          <p:nvPr/>
        </p:nvSpPr>
        <p:spPr>
          <a:xfrm>
            <a:off x="560652" y="723344"/>
            <a:ext cx="324284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/>
              <a:t>         </a:t>
            </a:r>
          </a:p>
          <a:p>
            <a:r>
              <a:rPr lang="uk-UA" sz="4000" dirty="0"/>
              <a:t> </a:t>
            </a:r>
            <a:r>
              <a:rPr lang="uk-UA" sz="4000" dirty="0" smtClean="0"/>
              <a:t> </a:t>
            </a:r>
            <a:r>
              <a:rPr lang="uk-UA" sz="2800" dirty="0" smtClean="0"/>
              <a:t>Виконком Звягельської міської ради</a:t>
            </a:r>
          </a:p>
          <a:p>
            <a:r>
              <a:rPr lang="uk-UA" sz="4000" dirty="0" smtClean="0"/>
              <a:t> </a:t>
            </a:r>
            <a:endParaRPr lang="ru-RU" sz="4000" dirty="0"/>
          </a:p>
        </p:txBody>
      </p:sp>
      <p:sp>
        <p:nvSpPr>
          <p:cNvPr id="12" name="Левая фигурная скобка 11"/>
          <p:cNvSpPr/>
          <p:nvPr/>
        </p:nvSpPr>
        <p:spPr>
          <a:xfrm>
            <a:off x="3004226" y="3475487"/>
            <a:ext cx="598944" cy="2880320"/>
          </a:xfrm>
          <a:prstGeom prst="leftBrace">
            <a:avLst>
              <a:gd name="adj1" fmla="val 110198"/>
              <a:gd name="adj2" fmla="val 49546"/>
            </a:avLst>
          </a:prstGeom>
          <a:solidFill>
            <a:srgbClr val="0070C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Левая фигурная скобка 13"/>
          <p:cNvSpPr/>
          <p:nvPr/>
        </p:nvSpPr>
        <p:spPr>
          <a:xfrm>
            <a:off x="2930183" y="247230"/>
            <a:ext cx="598944" cy="2880320"/>
          </a:xfrm>
          <a:prstGeom prst="leftBrace">
            <a:avLst>
              <a:gd name="adj1" fmla="val 110198"/>
              <a:gd name="adj2" fmla="val 49546"/>
            </a:avLst>
          </a:prstGeom>
          <a:solidFill>
            <a:srgbClr val="0070C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9939" y="436541"/>
            <a:ext cx="5391298" cy="257093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3178" y="3456023"/>
            <a:ext cx="4919322" cy="2767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4921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31888" y="1330050"/>
            <a:ext cx="3744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/>
              <a:t>    </a:t>
            </a:r>
            <a:endParaRPr lang="ru-RU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3923928" y="268221"/>
            <a:ext cx="479249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err="1" smtClean="0"/>
              <a:t>Виявлено</a:t>
            </a:r>
            <a:r>
              <a:rPr lang="ru-RU" sz="2000" dirty="0" smtClean="0"/>
              <a:t> </a:t>
            </a:r>
            <a:r>
              <a:rPr lang="ru-RU" sz="2000" dirty="0" err="1"/>
              <a:t>недоліків</a:t>
            </a:r>
            <a:r>
              <a:rPr lang="ru-RU" sz="2000" dirty="0"/>
              <a:t>  та   </a:t>
            </a:r>
            <a:r>
              <a:rPr lang="ru-RU" sz="2000" dirty="0" err="1"/>
              <a:t>порушень</a:t>
            </a:r>
            <a:r>
              <a:rPr lang="ru-RU" sz="2000" dirty="0"/>
              <a:t> на </a:t>
            </a:r>
            <a:r>
              <a:rPr lang="ru-RU" sz="2000" dirty="0" err="1"/>
              <a:t>загальну</a:t>
            </a:r>
            <a:r>
              <a:rPr lang="ru-RU" sz="2000" dirty="0"/>
              <a:t>   суму   218,1   тис. грн</a:t>
            </a:r>
            <a:r>
              <a:rPr lang="ru-RU" sz="2000" dirty="0" smtClean="0"/>
              <a:t>.</a:t>
            </a:r>
            <a:r>
              <a:rPr lang="ru-RU" dirty="0" smtClean="0"/>
              <a:t>, </a:t>
            </a:r>
            <a:r>
              <a:rPr lang="ru-RU" dirty="0" err="1"/>
              <a:t>пов’язаних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неналежним</a:t>
            </a:r>
            <a:r>
              <a:rPr lang="ru-RU" dirty="0"/>
              <a:t> контролем  за  </a:t>
            </a:r>
            <a:r>
              <a:rPr lang="ru-RU" dirty="0" err="1"/>
              <a:t>виконанням</a:t>
            </a:r>
            <a:r>
              <a:rPr lang="ru-RU" dirty="0"/>
              <a:t> </a:t>
            </a:r>
            <a:r>
              <a:rPr lang="ru-RU" dirty="0" err="1"/>
              <a:t>Комплексної</a:t>
            </a:r>
            <a:r>
              <a:rPr lang="ru-RU" dirty="0"/>
              <a:t> </a:t>
            </a:r>
            <a:r>
              <a:rPr lang="ru-RU" dirty="0" err="1"/>
              <a:t>програми</a:t>
            </a:r>
            <a:r>
              <a:rPr lang="ru-RU" dirty="0"/>
              <a:t> «</a:t>
            </a:r>
            <a:r>
              <a:rPr lang="ru-RU" dirty="0" err="1"/>
              <a:t>Соціальний</a:t>
            </a:r>
            <a:r>
              <a:rPr lang="ru-RU" dirty="0"/>
              <a:t> </a:t>
            </a:r>
            <a:r>
              <a:rPr lang="ru-RU" dirty="0" err="1"/>
              <a:t>захист</a:t>
            </a:r>
            <a:r>
              <a:rPr lang="ru-RU" dirty="0"/>
              <a:t>» на 2022-2025 роки та </a:t>
            </a:r>
            <a:r>
              <a:rPr lang="ru-RU" dirty="0" err="1"/>
              <a:t>договорів</a:t>
            </a:r>
            <a:r>
              <a:rPr lang="ru-RU" dirty="0"/>
              <a:t> на </a:t>
            </a:r>
            <a:r>
              <a:rPr lang="ru-RU" dirty="0" err="1"/>
              <a:t>компенсацію</a:t>
            </a:r>
            <a:r>
              <a:rPr lang="ru-RU" dirty="0"/>
              <a:t> </a:t>
            </a:r>
            <a:r>
              <a:rPr lang="ru-RU" dirty="0" err="1"/>
              <a:t>витрат</a:t>
            </a:r>
            <a:r>
              <a:rPr lang="ru-RU" dirty="0"/>
              <a:t> за </a:t>
            </a:r>
            <a:r>
              <a:rPr lang="ru-RU" dirty="0" err="1"/>
              <a:t>пільговий</a:t>
            </a:r>
            <a:r>
              <a:rPr lang="ru-RU" dirty="0"/>
              <a:t> </a:t>
            </a:r>
            <a:r>
              <a:rPr lang="ru-RU" dirty="0" err="1"/>
              <a:t>проїзд</a:t>
            </a:r>
            <a:r>
              <a:rPr lang="ru-RU" dirty="0"/>
              <a:t> </a:t>
            </a:r>
            <a:r>
              <a:rPr lang="ru-RU" dirty="0" err="1"/>
              <a:t>автомобільним</a:t>
            </a:r>
            <a:r>
              <a:rPr lang="ru-RU" dirty="0"/>
              <a:t> транспортом – 218,1 тис. грн</a:t>
            </a:r>
            <a:r>
              <a:rPr lang="ru-RU" dirty="0" smtClean="0"/>
              <a:t>.</a:t>
            </a:r>
          </a:p>
          <a:p>
            <a:pPr marL="285750" indent="-285750" algn="just">
              <a:buFontTx/>
              <a:buChar char="-"/>
            </a:pP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0" y="714497"/>
            <a:ext cx="336377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УСЗН Звягельської </a:t>
            </a:r>
            <a:r>
              <a:rPr lang="ru-RU" sz="2800" b="1" dirty="0" err="1"/>
              <a:t>міської</a:t>
            </a:r>
            <a:r>
              <a:rPr lang="ru-RU" sz="2800" b="1" dirty="0"/>
              <a:t> ради </a:t>
            </a:r>
          </a:p>
        </p:txBody>
      </p:sp>
      <p:sp>
        <p:nvSpPr>
          <p:cNvPr id="14" name="Левая фигурная скобка 13"/>
          <p:cNvSpPr/>
          <p:nvPr/>
        </p:nvSpPr>
        <p:spPr>
          <a:xfrm>
            <a:off x="3028965" y="714497"/>
            <a:ext cx="598944" cy="5378799"/>
          </a:xfrm>
          <a:prstGeom prst="leftBrace">
            <a:avLst>
              <a:gd name="adj1" fmla="val 110198"/>
              <a:gd name="adj2" fmla="val 49546"/>
            </a:avLst>
          </a:prstGeom>
          <a:solidFill>
            <a:srgbClr val="0070C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928" y="3385630"/>
            <a:ext cx="5112568" cy="30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9181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31888" y="1330050"/>
            <a:ext cx="3744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/>
              <a:t>    </a:t>
            </a:r>
            <a:endParaRPr lang="ru-RU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3779912" y="268221"/>
            <a:ext cx="4936514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i="1" dirty="0" smtClean="0"/>
              <a:t>-</a:t>
            </a:r>
            <a:r>
              <a:rPr lang="ru-RU" i="1" dirty="0"/>
              <a:t>	</a:t>
            </a:r>
            <a:r>
              <a:rPr lang="ru-RU" sz="1600" i="1" dirty="0"/>
              <a:t>в </a:t>
            </a:r>
            <a:r>
              <a:rPr lang="ru-RU" sz="1600" i="1" dirty="0" err="1"/>
              <a:t>частині</a:t>
            </a:r>
            <a:r>
              <a:rPr lang="ru-RU" sz="1600" i="1" dirty="0"/>
              <a:t> </a:t>
            </a:r>
            <a:r>
              <a:rPr lang="ru-RU" sz="1600" i="1" dirty="0" err="1"/>
              <a:t>досягнення</a:t>
            </a:r>
            <a:r>
              <a:rPr lang="ru-RU" sz="1600" i="1" dirty="0"/>
              <a:t> </a:t>
            </a:r>
            <a:r>
              <a:rPr lang="ru-RU" sz="1600" i="1" dirty="0" err="1"/>
              <a:t>відділом</a:t>
            </a:r>
            <a:r>
              <a:rPr lang="ru-RU" sz="1600" i="1" dirty="0"/>
              <a:t>   </a:t>
            </a:r>
            <a:r>
              <a:rPr lang="ru-RU" sz="1600" i="1" dirty="0" err="1"/>
              <a:t>цілей</a:t>
            </a:r>
            <a:r>
              <a:rPr lang="ru-RU" sz="1600" i="1" dirty="0"/>
              <a:t> </a:t>
            </a:r>
            <a:r>
              <a:rPr lang="ru-RU" sz="1600" i="1" dirty="0" err="1"/>
              <a:t>поставлених</a:t>
            </a:r>
            <a:r>
              <a:rPr lang="ru-RU" sz="1600" i="1" dirty="0"/>
              <a:t> </a:t>
            </a:r>
            <a:r>
              <a:rPr lang="ru-RU" sz="1600" i="1" dirty="0" err="1"/>
              <a:t>законодавчими</a:t>
            </a:r>
            <a:r>
              <a:rPr lang="ru-RU" sz="1600" i="1" dirty="0"/>
              <a:t> актами – </a:t>
            </a:r>
            <a:r>
              <a:rPr lang="ru-RU" sz="1600" i="1" dirty="0" err="1"/>
              <a:t>цілей</a:t>
            </a:r>
            <a:r>
              <a:rPr lang="ru-RU" sz="1600" i="1" dirty="0"/>
              <a:t> </a:t>
            </a:r>
            <a:r>
              <a:rPr lang="ru-RU" sz="1600" i="1" dirty="0" err="1"/>
              <a:t>досягнуто</a:t>
            </a:r>
            <a:r>
              <a:rPr lang="ru-RU" sz="1600" i="1" dirty="0"/>
              <a:t>;</a:t>
            </a:r>
          </a:p>
          <a:p>
            <a:pPr algn="just"/>
            <a:r>
              <a:rPr lang="ru-RU" sz="1600" i="1" dirty="0"/>
              <a:t>-	в </a:t>
            </a:r>
            <a:r>
              <a:rPr lang="ru-RU" sz="1600" i="1" dirty="0" err="1"/>
              <a:t>частині</a:t>
            </a:r>
            <a:r>
              <a:rPr lang="ru-RU" sz="1600" i="1" dirty="0"/>
              <a:t>  ефективності </a:t>
            </a:r>
            <a:r>
              <a:rPr lang="ru-RU" sz="1600" i="1" dirty="0" err="1"/>
              <a:t>управління</a:t>
            </a:r>
            <a:r>
              <a:rPr lang="ru-RU" sz="1600" i="1" dirty="0"/>
              <a:t> </a:t>
            </a:r>
            <a:r>
              <a:rPr lang="ru-RU" sz="1600" i="1" dirty="0" err="1"/>
              <a:t>бюджетними</a:t>
            </a:r>
            <a:r>
              <a:rPr lang="ru-RU" sz="1600" i="1" dirty="0"/>
              <a:t> коштами – </a:t>
            </a:r>
            <a:r>
              <a:rPr lang="ru-RU" sz="1600" i="1" dirty="0" err="1"/>
              <a:t>наявні</a:t>
            </a:r>
            <a:r>
              <a:rPr lang="ru-RU" sz="1600" i="1" dirty="0"/>
              <a:t> </a:t>
            </a:r>
            <a:r>
              <a:rPr lang="ru-RU" sz="1600" i="1" dirty="0" err="1"/>
              <a:t>окремі</a:t>
            </a:r>
            <a:r>
              <a:rPr lang="ru-RU" sz="1600" i="1" dirty="0"/>
              <a:t> </a:t>
            </a:r>
            <a:r>
              <a:rPr lang="ru-RU" sz="1600" i="1" dirty="0" err="1"/>
              <a:t>випадки</a:t>
            </a:r>
            <a:r>
              <a:rPr lang="ru-RU" sz="1600" i="1" dirty="0"/>
              <a:t> </a:t>
            </a:r>
            <a:r>
              <a:rPr lang="ru-RU" sz="1600" i="1" dirty="0" err="1"/>
              <a:t>неефективного</a:t>
            </a:r>
            <a:r>
              <a:rPr lang="ru-RU" sz="1600" i="1" dirty="0"/>
              <a:t> </a:t>
            </a:r>
            <a:r>
              <a:rPr lang="ru-RU" sz="1600" i="1" dirty="0" err="1"/>
              <a:t>використання</a:t>
            </a:r>
            <a:r>
              <a:rPr lang="ru-RU" sz="1600" i="1" dirty="0"/>
              <a:t> </a:t>
            </a:r>
            <a:r>
              <a:rPr lang="ru-RU" sz="1600" i="1" dirty="0" err="1"/>
              <a:t>бюджетних</a:t>
            </a:r>
            <a:r>
              <a:rPr lang="ru-RU" sz="1600" i="1" dirty="0"/>
              <a:t> </a:t>
            </a:r>
            <a:r>
              <a:rPr lang="ru-RU" sz="1600" i="1" dirty="0" err="1"/>
              <a:t>коштів</a:t>
            </a:r>
            <a:r>
              <a:rPr lang="ru-RU" sz="1600" i="1" dirty="0"/>
              <a:t> (</a:t>
            </a:r>
            <a:r>
              <a:rPr lang="ru-RU" sz="1600" i="1" dirty="0" err="1"/>
              <a:t>невідповідність</a:t>
            </a:r>
            <a:r>
              <a:rPr lang="ru-RU" sz="1600" i="1" dirty="0"/>
              <a:t> </a:t>
            </a:r>
            <a:r>
              <a:rPr lang="ru-RU" sz="1600" i="1" dirty="0" err="1"/>
              <a:t>використання</a:t>
            </a:r>
            <a:r>
              <a:rPr lang="ru-RU" sz="1600" i="1" dirty="0"/>
              <a:t> </a:t>
            </a:r>
            <a:r>
              <a:rPr lang="ru-RU" sz="1600" i="1" dirty="0" err="1"/>
              <a:t>коштів</a:t>
            </a:r>
            <a:r>
              <a:rPr lang="ru-RU" sz="1600" i="1" dirty="0"/>
              <a:t> </a:t>
            </a:r>
            <a:r>
              <a:rPr lang="ru-RU" sz="1600" i="1" dirty="0" err="1"/>
              <a:t>поставленим</a:t>
            </a:r>
            <a:r>
              <a:rPr lang="ru-RU" sz="1600" i="1" dirty="0"/>
              <a:t> </a:t>
            </a:r>
            <a:r>
              <a:rPr lang="ru-RU" sz="1600" i="1" dirty="0" err="1"/>
              <a:t>завданням</a:t>
            </a:r>
            <a:r>
              <a:rPr lang="ru-RU" sz="1600" i="1" dirty="0"/>
              <a:t> в </a:t>
            </a:r>
            <a:r>
              <a:rPr lang="ru-RU" sz="1600" i="1" dirty="0" err="1"/>
              <a:t>розрізі</a:t>
            </a:r>
            <a:r>
              <a:rPr lang="ru-RU" sz="1600" i="1" dirty="0"/>
              <a:t> </a:t>
            </a:r>
            <a:r>
              <a:rPr lang="ru-RU" sz="1600" i="1" dirty="0" err="1"/>
              <a:t>галузей</a:t>
            </a:r>
            <a:r>
              <a:rPr lang="ru-RU" sz="1600" i="1" dirty="0"/>
              <a:t> </a:t>
            </a:r>
            <a:r>
              <a:rPr lang="ru-RU" sz="1600" i="1" dirty="0" err="1"/>
              <a:t>відомчої</a:t>
            </a:r>
            <a:r>
              <a:rPr lang="ru-RU" sz="1600" i="1" dirty="0"/>
              <a:t> </a:t>
            </a:r>
            <a:r>
              <a:rPr lang="ru-RU" sz="1600" i="1" dirty="0" err="1"/>
              <a:t>класифікації</a:t>
            </a:r>
            <a:r>
              <a:rPr lang="ru-RU" sz="1600" i="1" dirty="0"/>
              <a:t> (</a:t>
            </a:r>
            <a:r>
              <a:rPr lang="ru-RU" sz="1600" i="1" dirty="0" err="1"/>
              <a:t>хірургічний</a:t>
            </a:r>
            <a:r>
              <a:rPr lang="ru-RU" sz="1600" i="1" dirty="0"/>
              <a:t> корпус);</a:t>
            </a:r>
          </a:p>
          <a:p>
            <a:pPr marL="285750" indent="-285750" algn="just">
              <a:buFontTx/>
              <a:buChar char="-"/>
            </a:pPr>
            <a:r>
              <a:rPr lang="ru-RU" sz="1600" i="1" dirty="0" smtClean="0"/>
              <a:t>в </a:t>
            </a:r>
            <a:r>
              <a:rPr lang="ru-RU" sz="1600" i="1" dirty="0" err="1"/>
              <a:t>частині</a:t>
            </a:r>
            <a:r>
              <a:rPr lang="ru-RU" sz="1600" i="1" dirty="0"/>
              <a:t> </a:t>
            </a:r>
            <a:r>
              <a:rPr lang="ru-RU" sz="1600" i="1" dirty="0" err="1"/>
              <a:t>збереження</a:t>
            </a:r>
            <a:r>
              <a:rPr lang="ru-RU" sz="1600" i="1" dirty="0"/>
              <a:t> </a:t>
            </a:r>
            <a:r>
              <a:rPr lang="ru-RU" sz="1600" i="1" dirty="0" err="1"/>
              <a:t>активів</a:t>
            </a:r>
            <a:r>
              <a:rPr lang="ru-RU" sz="1600" i="1" dirty="0"/>
              <a:t> – </a:t>
            </a:r>
            <a:r>
              <a:rPr lang="ru-RU" sz="1600" i="1" dirty="0" err="1"/>
              <a:t>балансову</a:t>
            </a:r>
            <a:r>
              <a:rPr lang="ru-RU" sz="1600" i="1" dirty="0"/>
              <a:t> </a:t>
            </a:r>
            <a:r>
              <a:rPr lang="ru-RU" sz="1600" i="1" dirty="0" err="1"/>
              <a:t>вартість</a:t>
            </a:r>
            <a:r>
              <a:rPr lang="ru-RU" sz="1600" i="1" dirty="0"/>
              <a:t> </a:t>
            </a:r>
            <a:r>
              <a:rPr lang="ru-RU" sz="1600" i="1" dirty="0" err="1"/>
              <a:t>активів</a:t>
            </a:r>
            <a:r>
              <a:rPr lang="ru-RU" sz="1600" i="1" dirty="0"/>
              <a:t> </a:t>
            </a:r>
            <a:r>
              <a:rPr lang="ru-RU" sz="1600" i="1" dirty="0" err="1"/>
              <a:t>відображено</a:t>
            </a:r>
            <a:r>
              <a:rPr lang="ru-RU" sz="1600" i="1" dirty="0"/>
              <a:t> в </a:t>
            </a:r>
            <a:r>
              <a:rPr lang="ru-RU" sz="1600" i="1" dirty="0" err="1"/>
              <a:t>цілому</a:t>
            </a:r>
            <a:r>
              <a:rPr lang="ru-RU" sz="1600" i="1" dirty="0"/>
              <a:t> </a:t>
            </a:r>
            <a:r>
              <a:rPr lang="ru-RU" sz="1600" i="1" dirty="0" err="1" smtClean="0"/>
              <a:t>відповідно</a:t>
            </a:r>
            <a:r>
              <a:rPr lang="ru-RU" sz="1600" i="1" dirty="0" smtClean="0"/>
              <a:t>;</a:t>
            </a:r>
          </a:p>
          <a:p>
            <a:pPr marL="285750" indent="-285750" algn="just">
              <a:buFontTx/>
              <a:buChar char="-"/>
            </a:pPr>
            <a:endParaRPr lang="ru-RU" sz="1600" i="1" dirty="0" smtClean="0"/>
          </a:p>
          <a:p>
            <a:pPr marL="285750" indent="-285750" algn="just">
              <a:buFontTx/>
              <a:buChar char="-"/>
            </a:pPr>
            <a:endParaRPr lang="ru-RU" sz="1600" i="1" dirty="0"/>
          </a:p>
          <a:p>
            <a:pPr algn="just"/>
            <a:endParaRPr lang="ru-RU" i="1" dirty="0"/>
          </a:p>
        </p:txBody>
      </p:sp>
      <p:sp>
        <p:nvSpPr>
          <p:cNvPr id="9" name="TextBox 8"/>
          <p:cNvSpPr txBox="1"/>
          <p:nvPr/>
        </p:nvSpPr>
        <p:spPr>
          <a:xfrm>
            <a:off x="179512" y="714497"/>
            <a:ext cx="33637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 </a:t>
            </a:r>
            <a:r>
              <a:rPr lang="ru-RU" sz="28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Відділ</a:t>
            </a: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з </a:t>
            </a:r>
            <a:r>
              <a:rPr lang="ru-RU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питань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охорони</a:t>
            </a: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здоров’я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та </a:t>
            </a:r>
            <a:r>
              <a:rPr lang="ru-RU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медичного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  </a:t>
            </a:r>
          </a:p>
          <a:p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  </a:t>
            </a:r>
            <a:r>
              <a:rPr lang="ru-RU" sz="28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забезпечення</a:t>
            </a: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sz="28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   </a:t>
            </a:r>
            <a:r>
              <a:rPr lang="ru-RU" sz="28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міської</a:t>
            </a: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ради </a:t>
            </a:r>
          </a:p>
          <a:p>
            <a:endParaRPr lang="ru-RU" sz="2800" b="1" dirty="0"/>
          </a:p>
        </p:txBody>
      </p:sp>
      <p:sp>
        <p:nvSpPr>
          <p:cNvPr id="14" name="Левая фигурная скобка 13"/>
          <p:cNvSpPr/>
          <p:nvPr/>
        </p:nvSpPr>
        <p:spPr>
          <a:xfrm>
            <a:off x="3028965" y="980728"/>
            <a:ext cx="598944" cy="5112568"/>
          </a:xfrm>
          <a:prstGeom prst="leftBrace">
            <a:avLst>
              <a:gd name="adj1" fmla="val 110198"/>
              <a:gd name="adj2" fmla="val 49546"/>
            </a:avLst>
          </a:prstGeom>
          <a:solidFill>
            <a:srgbClr val="0070C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1960" y="3429000"/>
            <a:ext cx="4741089" cy="3169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7834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31888" y="1330050"/>
            <a:ext cx="3744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/>
              <a:t>    </a:t>
            </a:r>
            <a:endParaRPr lang="ru-RU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3020940" y="548680"/>
            <a:ext cx="594462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i="1" dirty="0" err="1"/>
              <a:t>загальна</a:t>
            </a:r>
            <a:r>
              <a:rPr lang="ru-RU" i="1" dirty="0"/>
              <a:t> сума </a:t>
            </a:r>
            <a:r>
              <a:rPr lang="ru-RU" i="1" dirty="0" err="1"/>
              <a:t>завищення</a:t>
            </a:r>
            <a:r>
              <a:rPr lang="ru-RU" i="1" dirty="0"/>
              <a:t> </a:t>
            </a:r>
            <a:r>
              <a:rPr lang="ru-RU" i="1" dirty="0" err="1"/>
              <a:t>кошторисної</a:t>
            </a:r>
            <a:r>
              <a:rPr lang="ru-RU" i="1" dirty="0"/>
              <a:t> </a:t>
            </a:r>
            <a:r>
              <a:rPr lang="ru-RU" i="1" dirty="0" err="1"/>
              <a:t>вартості</a:t>
            </a:r>
            <a:r>
              <a:rPr lang="ru-RU" i="1" dirty="0"/>
              <a:t> </a:t>
            </a:r>
            <a:r>
              <a:rPr lang="ru-RU" i="1" dirty="0" err="1"/>
              <a:t>залишку</a:t>
            </a:r>
            <a:r>
              <a:rPr lang="ru-RU" i="1" dirty="0"/>
              <a:t> </a:t>
            </a:r>
            <a:r>
              <a:rPr lang="ru-RU" i="1" dirty="0" err="1"/>
              <a:t>невиконаних</a:t>
            </a:r>
            <a:r>
              <a:rPr lang="ru-RU" i="1" dirty="0"/>
              <a:t> по </a:t>
            </a:r>
            <a:r>
              <a:rPr lang="ru-RU" i="1" dirty="0" err="1"/>
              <a:t>об’єкту</a:t>
            </a:r>
            <a:r>
              <a:rPr lang="ru-RU" i="1" dirty="0"/>
              <a:t> </a:t>
            </a:r>
            <a:r>
              <a:rPr lang="ru-RU" i="1" dirty="0" err="1"/>
              <a:t>робіт</a:t>
            </a:r>
            <a:r>
              <a:rPr lang="ru-RU" i="1" dirty="0"/>
              <a:t> </a:t>
            </a:r>
            <a:r>
              <a:rPr lang="ru-RU" i="1" dirty="0" err="1"/>
              <a:t>складає</a:t>
            </a:r>
            <a:r>
              <a:rPr lang="ru-RU" i="1" dirty="0"/>
              <a:t>: 14249,2 </a:t>
            </a:r>
            <a:r>
              <a:rPr lang="ru-RU" i="1" dirty="0" err="1"/>
              <a:t>тис.грн</a:t>
            </a:r>
            <a:r>
              <a:rPr lang="ru-RU" i="1" dirty="0"/>
              <a:t>. (з ПДВ), </a:t>
            </a:r>
            <a:r>
              <a:rPr lang="ru-RU" i="1" dirty="0" err="1"/>
              <a:t>т.т</a:t>
            </a:r>
            <a:r>
              <a:rPr lang="ru-RU" i="1" dirty="0"/>
              <a:t>. 46381,648 </a:t>
            </a:r>
            <a:r>
              <a:rPr lang="ru-RU" i="1" dirty="0" err="1"/>
              <a:t>тис.грн</a:t>
            </a:r>
            <a:r>
              <a:rPr lang="ru-RU" i="1" dirty="0"/>
              <a:t>. – 32132,350 </a:t>
            </a:r>
            <a:r>
              <a:rPr lang="ru-RU" i="1" dirty="0" err="1"/>
              <a:t>тис.грн</a:t>
            </a:r>
            <a:r>
              <a:rPr lang="ru-RU" i="1" dirty="0"/>
              <a:t>.                                                                                    </a:t>
            </a:r>
          </a:p>
          <a:p>
            <a:pPr algn="just"/>
            <a:r>
              <a:rPr lang="ru-RU" i="1" dirty="0"/>
              <a:t>     </a:t>
            </a:r>
            <a:r>
              <a:rPr lang="ru-RU" i="1" dirty="0" err="1"/>
              <a:t>Вибірковою</a:t>
            </a:r>
            <a:r>
              <a:rPr lang="ru-RU" i="1" dirty="0"/>
              <a:t> </a:t>
            </a:r>
            <a:r>
              <a:rPr lang="ru-RU" i="1" dirty="0" err="1"/>
              <a:t>перевіркою</a:t>
            </a:r>
            <a:r>
              <a:rPr lang="ru-RU" i="1" dirty="0"/>
              <a:t> </a:t>
            </a:r>
            <a:r>
              <a:rPr lang="ru-RU" i="1" dirty="0" err="1"/>
              <a:t>кількості</a:t>
            </a:r>
            <a:r>
              <a:rPr lang="ru-RU" i="1" dirty="0"/>
              <a:t> та </a:t>
            </a:r>
            <a:r>
              <a:rPr lang="ru-RU" i="1" dirty="0" err="1"/>
              <a:t>вартості</a:t>
            </a:r>
            <a:r>
              <a:rPr lang="ru-RU" i="1" dirty="0"/>
              <a:t> </a:t>
            </a:r>
            <a:r>
              <a:rPr lang="ru-RU" i="1" dirty="0" err="1"/>
              <a:t>трудових</a:t>
            </a:r>
            <a:r>
              <a:rPr lang="ru-RU" i="1" dirty="0"/>
              <a:t> і </a:t>
            </a:r>
            <a:r>
              <a:rPr lang="ru-RU" i="1" dirty="0" err="1"/>
              <a:t>матеріальних</a:t>
            </a:r>
            <a:r>
              <a:rPr lang="ru-RU" i="1" dirty="0"/>
              <a:t> </a:t>
            </a:r>
            <a:r>
              <a:rPr lang="ru-RU" i="1" dirty="0" err="1"/>
              <a:t>ресурсів</a:t>
            </a:r>
            <a:r>
              <a:rPr lang="ru-RU" i="1" dirty="0"/>
              <a:t>, </a:t>
            </a:r>
            <a:r>
              <a:rPr lang="ru-RU" i="1" dirty="0" err="1"/>
              <a:t>визначених</a:t>
            </a:r>
            <a:r>
              <a:rPr lang="ru-RU" i="1" dirty="0"/>
              <a:t> за </a:t>
            </a:r>
            <a:r>
              <a:rPr lang="ru-RU" i="1" dirty="0" err="1"/>
              <a:t>вказаними</a:t>
            </a:r>
            <a:r>
              <a:rPr lang="ru-RU" i="1" dirty="0"/>
              <a:t> </a:t>
            </a:r>
            <a:r>
              <a:rPr lang="ru-RU" i="1" dirty="0" err="1"/>
              <a:t>відкоригованими</a:t>
            </a:r>
            <a:r>
              <a:rPr lang="ru-RU" i="1" dirty="0"/>
              <a:t> </a:t>
            </a:r>
            <a:r>
              <a:rPr lang="ru-RU" i="1" dirty="0" err="1"/>
              <a:t>кошторисними</a:t>
            </a:r>
            <a:r>
              <a:rPr lang="ru-RU" i="1" dirty="0"/>
              <a:t> </a:t>
            </a:r>
            <a:r>
              <a:rPr lang="ru-RU" i="1" dirty="0" err="1"/>
              <a:t>розрахунками</a:t>
            </a:r>
            <a:r>
              <a:rPr lang="ru-RU" i="1" dirty="0"/>
              <a:t>  (ЗКР в </a:t>
            </a:r>
            <a:r>
              <a:rPr lang="ru-RU" i="1" dirty="0" err="1"/>
              <a:t>сумі</a:t>
            </a:r>
            <a:r>
              <a:rPr lang="ru-RU" i="1" dirty="0"/>
              <a:t> 32132349,51 грн.) та  </a:t>
            </a:r>
            <a:r>
              <a:rPr lang="ru-RU" i="1" dirty="0" err="1"/>
              <a:t>фактичної</a:t>
            </a:r>
            <a:r>
              <a:rPr lang="ru-RU" i="1" dirty="0"/>
              <a:t>   </a:t>
            </a:r>
            <a:r>
              <a:rPr lang="ru-RU" i="1" dirty="0" err="1"/>
              <a:t>їх</a:t>
            </a:r>
            <a:r>
              <a:rPr lang="ru-RU" i="1" dirty="0"/>
              <a:t>   </a:t>
            </a:r>
            <a:r>
              <a:rPr lang="ru-RU" i="1" dirty="0" err="1"/>
              <a:t>необхідності</a:t>
            </a:r>
            <a:r>
              <a:rPr lang="ru-RU" i="1" dirty="0"/>
              <a:t>,  </a:t>
            </a:r>
            <a:r>
              <a:rPr lang="ru-RU" i="1" dirty="0" err="1"/>
              <a:t>прийнятої</a:t>
            </a:r>
            <a:r>
              <a:rPr lang="ru-RU" i="1" dirty="0"/>
              <a:t>    </a:t>
            </a:r>
            <a:r>
              <a:rPr lang="ru-RU" i="1" dirty="0" err="1"/>
              <a:t>відповідно</a:t>
            </a:r>
            <a:r>
              <a:rPr lang="ru-RU" i="1" dirty="0"/>
              <a:t>   до </a:t>
            </a:r>
            <a:r>
              <a:rPr lang="ru-RU" i="1" dirty="0" err="1"/>
              <a:t>діючої</a:t>
            </a:r>
            <a:r>
              <a:rPr lang="ru-RU" i="1" dirty="0"/>
              <a:t>  </a:t>
            </a:r>
            <a:r>
              <a:rPr lang="ru-RU" i="1" dirty="0" err="1"/>
              <a:t>кошторисної</a:t>
            </a:r>
            <a:r>
              <a:rPr lang="ru-RU" i="1" dirty="0"/>
              <a:t>  </a:t>
            </a:r>
            <a:r>
              <a:rPr lang="ru-RU" i="1" dirty="0" err="1"/>
              <a:t>нормативної</a:t>
            </a:r>
            <a:r>
              <a:rPr lang="ru-RU" i="1" dirty="0"/>
              <a:t>  </a:t>
            </a:r>
            <a:r>
              <a:rPr lang="ru-RU" i="1" dirty="0" err="1"/>
              <a:t>бази</a:t>
            </a:r>
            <a:r>
              <a:rPr lang="ru-RU" i="1" dirty="0"/>
              <a:t>  в </a:t>
            </a:r>
            <a:r>
              <a:rPr lang="ru-RU" i="1" dirty="0" err="1"/>
              <a:t>будівництві</a:t>
            </a:r>
            <a:r>
              <a:rPr lang="ru-RU" i="1" dirty="0"/>
              <a:t>  по </a:t>
            </a:r>
            <a:r>
              <a:rPr lang="ru-RU" i="1" dirty="0" err="1"/>
              <a:t>об’єкту</a:t>
            </a:r>
            <a:r>
              <a:rPr lang="ru-RU" i="1" dirty="0"/>
              <a:t>, </a:t>
            </a:r>
            <a:r>
              <a:rPr lang="ru-RU" i="1" dirty="0" err="1"/>
              <a:t>виявлено</a:t>
            </a:r>
            <a:r>
              <a:rPr lang="ru-RU" i="1" dirty="0"/>
              <a:t>  </a:t>
            </a:r>
            <a:r>
              <a:rPr lang="ru-RU" i="1" dirty="0" err="1"/>
              <a:t>завищення</a:t>
            </a:r>
            <a:r>
              <a:rPr lang="ru-RU" i="1" dirty="0"/>
              <a:t>  </a:t>
            </a:r>
            <a:r>
              <a:rPr lang="ru-RU" i="1" dirty="0" err="1"/>
              <a:t>вартості</a:t>
            </a:r>
            <a:r>
              <a:rPr lang="ru-RU" i="1" dirty="0"/>
              <a:t>  </a:t>
            </a:r>
            <a:r>
              <a:rPr lang="ru-RU" i="1" dirty="0" err="1"/>
              <a:t>ресурсів</a:t>
            </a:r>
            <a:r>
              <a:rPr lang="ru-RU" i="1" dirty="0"/>
              <a:t>  </a:t>
            </a:r>
            <a:r>
              <a:rPr lang="ru-RU" i="1" dirty="0" err="1"/>
              <a:t>всього</a:t>
            </a:r>
            <a:r>
              <a:rPr lang="ru-RU" i="1" dirty="0"/>
              <a:t>  на  557,0 тис. грн. (з ПДВ).</a:t>
            </a:r>
          </a:p>
          <a:p>
            <a:pPr algn="just"/>
            <a:r>
              <a:rPr lang="ru-RU" i="1" dirty="0"/>
              <a:t>     </a:t>
            </a:r>
            <a:r>
              <a:rPr lang="ru-RU" i="1" dirty="0" err="1"/>
              <a:t>Завищення</a:t>
            </a:r>
            <a:r>
              <a:rPr lang="ru-RU" i="1" dirty="0"/>
              <a:t> </a:t>
            </a:r>
            <a:r>
              <a:rPr lang="ru-RU" i="1" dirty="0" err="1"/>
              <a:t>вартості</a:t>
            </a:r>
            <a:r>
              <a:rPr lang="ru-RU" i="1" dirty="0"/>
              <a:t> </a:t>
            </a:r>
            <a:r>
              <a:rPr lang="ru-RU" i="1" dirty="0" err="1"/>
              <a:t>робіт</a:t>
            </a:r>
            <a:r>
              <a:rPr lang="ru-RU" i="1" dirty="0"/>
              <a:t> по </a:t>
            </a:r>
            <a:r>
              <a:rPr lang="ru-RU" i="1" dirty="0" err="1"/>
              <a:t>реставрації</a:t>
            </a:r>
            <a:r>
              <a:rPr lang="ru-RU" i="1" dirty="0"/>
              <a:t> </a:t>
            </a:r>
            <a:r>
              <a:rPr lang="ru-RU" i="1" dirty="0" err="1"/>
              <a:t>об’єкту</a:t>
            </a:r>
            <a:r>
              <a:rPr lang="ru-RU" i="1" dirty="0"/>
              <a:t> за </a:t>
            </a:r>
            <a:r>
              <a:rPr lang="ru-RU" i="1" dirty="0" err="1"/>
              <a:t>вказаними</a:t>
            </a:r>
            <a:r>
              <a:rPr lang="ru-RU" i="1" dirty="0"/>
              <a:t> </a:t>
            </a:r>
            <a:r>
              <a:rPr lang="ru-RU" i="1" dirty="0" err="1"/>
              <a:t>складовими</a:t>
            </a:r>
            <a:r>
              <a:rPr lang="ru-RU" i="1" dirty="0"/>
              <a:t> </a:t>
            </a:r>
            <a:r>
              <a:rPr lang="ru-RU" i="1" dirty="0" err="1"/>
              <a:t>витрат</a:t>
            </a:r>
            <a:r>
              <a:rPr lang="ru-RU" i="1" dirty="0"/>
              <a:t> допущено за </a:t>
            </a:r>
            <a:r>
              <a:rPr lang="ru-RU" i="1" dirty="0" err="1"/>
              <a:t>рахунок</a:t>
            </a:r>
            <a:r>
              <a:rPr lang="ru-RU" i="1" dirty="0"/>
              <a:t> </a:t>
            </a:r>
            <a:r>
              <a:rPr lang="ru-RU" i="1" dirty="0" err="1"/>
              <a:t>завищення</a:t>
            </a:r>
            <a:r>
              <a:rPr lang="ru-RU" i="1" dirty="0"/>
              <a:t> </a:t>
            </a:r>
            <a:r>
              <a:rPr lang="ru-RU" i="1" dirty="0" err="1"/>
              <a:t>цін</a:t>
            </a:r>
            <a:r>
              <a:rPr lang="ru-RU" i="1" dirty="0"/>
              <a:t> на </a:t>
            </a:r>
            <a:r>
              <a:rPr lang="ru-RU" i="1" dirty="0" err="1"/>
              <a:t>визначені</a:t>
            </a:r>
            <a:r>
              <a:rPr lang="ru-RU" i="1" dirty="0"/>
              <a:t> </a:t>
            </a:r>
            <a:r>
              <a:rPr lang="ru-RU" i="1" dirty="0" err="1"/>
              <a:t>переліком</a:t>
            </a:r>
            <a:r>
              <a:rPr lang="ru-RU" i="1" dirty="0"/>
              <a:t> </a:t>
            </a:r>
            <a:r>
              <a:rPr lang="ru-RU" i="1" dirty="0" err="1"/>
              <a:t>матеріальні</a:t>
            </a:r>
            <a:r>
              <a:rPr lang="ru-RU" i="1" dirty="0"/>
              <a:t> </a:t>
            </a:r>
            <a:r>
              <a:rPr lang="ru-RU" i="1" dirty="0" err="1"/>
              <a:t>ресурси</a:t>
            </a:r>
            <a:r>
              <a:rPr lang="ru-RU" i="1" dirty="0"/>
              <a:t>, а </a:t>
            </a:r>
            <a:r>
              <a:rPr lang="ru-RU" i="1" dirty="0" err="1"/>
              <a:t>також</a:t>
            </a:r>
            <a:r>
              <a:rPr lang="ru-RU" i="1" dirty="0"/>
              <a:t>, - </a:t>
            </a:r>
            <a:r>
              <a:rPr lang="ru-RU" i="1" dirty="0" err="1"/>
              <a:t>завищення</a:t>
            </a:r>
            <a:r>
              <a:rPr lang="ru-RU" i="1" dirty="0"/>
              <a:t> норм </a:t>
            </a:r>
            <a:r>
              <a:rPr lang="ru-RU" i="1" dirty="0" err="1"/>
              <a:t>трудових</a:t>
            </a:r>
            <a:r>
              <a:rPr lang="ru-RU" i="1" dirty="0"/>
              <a:t> </a:t>
            </a:r>
            <a:r>
              <a:rPr lang="ru-RU" i="1" dirty="0" err="1"/>
              <a:t>витрат</a:t>
            </a:r>
            <a:r>
              <a:rPr lang="ru-RU" i="1" dirty="0"/>
              <a:t> на </a:t>
            </a:r>
            <a:r>
              <a:rPr lang="ru-RU" i="1" dirty="0" err="1"/>
              <a:t>виконання</a:t>
            </a:r>
            <a:r>
              <a:rPr lang="ru-RU" i="1" dirty="0"/>
              <a:t> </a:t>
            </a:r>
            <a:r>
              <a:rPr lang="ru-RU" i="1" dirty="0" err="1"/>
              <a:t>виокремлених</a:t>
            </a:r>
            <a:r>
              <a:rPr lang="ru-RU" i="1" dirty="0"/>
              <a:t> </a:t>
            </a:r>
            <a:r>
              <a:rPr lang="ru-RU" i="1" dirty="0" err="1"/>
              <a:t>перевіркою</a:t>
            </a:r>
            <a:r>
              <a:rPr lang="ru-RU" i="1" dirty="0"/>
              <a:t> </a:t>
            </a:r>
            <a:r>
              <a:rPr lang="ru-RU" i="1" dirty="0" err="1"/>
              <a:t>видів</a:t>
            </a:r>
            <a:r>
              <a:rPr lang="ru-RU" i="1" dirty="0"/>
              <a:t> </a:t>
            </a:r>
            <a:r>
              <a:rPr lang="ru-RU" i="1" dirty="0" err="1"/>
              <a:t>робіт</a:t>
            </a:r>
            <a:r>
              <a:rPr lang="ru-RU" i="1" dirty="0"/>
              <a:t>. </a:t>
            </a:r>
            <a:endParaRPr lang="ru-RU" i="1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179513" y="714497"/>
            <a:ext cx="266429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«</a:t>
            </a:r>
            <a:r>
              <a:rPr lang="uk-UA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Ремонтно-реставраційні роботи пам’ятки архітектури місцевого значення будівлі кінотеатру на </a:t>
            </a:r>
            <a:r>
              <a:rPr lang="uk-UA" sz="20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в. </a:t>
            </a:r>
            <a:r>
              <a:rPr lang="uk-UA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Шевченка, </a:t>
            </a:r>
            <a:r>
              <a:rPr lang="uk-UA" sz="20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5/1» </a:t>
            </a:r>
            <a:endParaRPr lang="ru-RU" sz="2000" b="1" dirty="0"/>
          </a:p>
        </p:txBody>
      </p:sp>
      <p:sp>
        <p:nvSpPr>
          <p:cNvPr id="14" name="Левая фигурная скобка 13"/>
          <p:cNvSpPr/>
          <p:nvPr/>
        </p:nvSpPr>
        <p:spPr>
          <a:xfrm>
            <a:off x="2414024" y="565830"/>
            <a:ext cx="598944" cy="4568708"/>
          </a:xfrm>
          <a:prstGeom prst="leftBrace">
            <a:avLst>
              <a:gd name="adj1" fmla="val 110198"/>
              <a:gd name="adj2" fmla="val 49546"/>
            </a:avLst>
          </a:prstGeom>
          <a:solidFill>
            <a:srgbClr val="0070C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0915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251178"/>
            <a:ext cx="3744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/>
              <a:t>    </a:t>
            </a:r>
            <a:endParaRPr lang="ru-RU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2915816" y="2708920"/>
            <a:ext cx="594462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endParaRPr lang="ru-RU" i="1" dirty="0"/>
          </a:p>
          <a:p>
            <a:pPr algn="just"/>
            <a:r>
              <a:rPr lang="ru-RU" i="1" dirty="0" smtClean="0"/>
              <a:t> </a:t>
            </a:r>
            <a:r>
              <a:rPr lang="ru-RU" i="1" dirty="0" err="1" smtClean="0"/>
              <a:t>порушень</a:t>
            </a:r>
            <a:r>
              <a:rPr lang="ru-RU" i="1" dirty="0" smtClean="0"/>
              <a:t> </a:t>
            </a:r>
            <a:r>
              <a:rPr lang="ru-RU" i="1" dirty="0" err="1"/>
              <a:t>фінансово-бюджетної</a:t>
            </a:r>
            <a:r>
              <a:rPr lang="ru-RU" i="1" dirty="0"/>
              <a:t> </a:t>
            </a:r>
            <a:r>
              <a:rPr lang="ru-RU" i="1" dirty="0" err="1"/>
              <a:t>дисципліни</a:t>
            </a:r>
            <a:r>
              <a:rPr lang="ru-RU" i="1" dirty="0"/>
              <a:t> в </a:t>
            </a:r>
            <a:r>
              <a:rPr lang="ru-RU" i="1" dirty="0" err="1"/>
              <a:t>частині</a:t>
            </a:r>
            <a:r>
              <a:rPr lang="ru-RU" i="1" dirty="0"/>
              <a:t>  </a:t>
            </a:r>
            <a:r>
              <a:rPr lang="ru-RU" i="1" dirty="0" err="1"/>
              <a:t>недотримання</a:t>
            </a:r>
            <a:r>
              <a:rPr lang="ru-RU" i="1" dirty="0"/>
              <a:t> </a:t>
            </a:r>
            <a:r>
              <a:rPr lang="ru-RU" i="1" dirty="0" err="1"/>
              <a:t>вимог</a:t>
            </a:r>
            <a:r>
              <a:rPr lang="ru-RU" i="1" dirty="0"/>
              <a:t> </a:t>
            </a:r>
            <a:r>
              <a:rPr lang="ru-RU" i="1" dirty="0" err="1"/>
              <a:t>законодавства</a:t>
            </a:r>
            <a:r>
              <a:rPr lang="ru-RU" i="1" dirty="0"/>
              <a:t>  про оплату </a:t>
            </a:r>
            <a:r>
              <a:rPr lang="ru-RU" i="1" dirty="0" err="1"/>
              <a:t>праці</a:t>
            </a:r>
            <a:r>
              <a:rPr lang="ru-RU" i="1" dirty="0"/>
              <a:t> -   </a:t>
            </a:r>
            <a:r>
              <a:rPr lang="ru-RU" i="1" dirty="0" err="1"/>
              <a:t>щонайменше</a:t>
            </a:r>
            <a:r>
              <a:rPr lang="ru-RU" i="1" dirty="0"/>
              <a:t> 15,5  тис. грн</a:t>
            </a:r>
            <a:r>
              <a:rPr lang="ru-RU" i="1" dirty="0" smtClean="0"/>
              <a:t>.;</a:t>
            </a:r>
          </a:p>
          <a:p>
            <a:pPr algn="just"/>
            <a:endParaRPr lang="ru-RU" i="1" dirty="0"/>
          </a:p>
          <a:p>
            <a:pPr algn="just"/>
            <a:endParaRPr lang="ru-RU" i="1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3275856" y="404664"/>
            <a:ext cx="496855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«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Встановлення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системи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кондиціювання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припливно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 -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витяжної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 установки в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підвальне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приміщення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 для занять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вільною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боротьбою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 за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адресою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;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вул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Замкова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 7 м. Новоград-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Волинського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»</a:t>
            </a:r>
            <a:r>
              <a:rPr lang="uk-UA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»</a:t>
            </a:r>
            <a:endParaRPr lang="ru-RU" b="1" dirty="0"/>
          </a:p>
        </p:txBody>
      </p:sp>
      <p:sp>
        <p:nvSpPr>
          <p:cNvPr id="14" name="Левая фигурная скобка 13"/>
          <p:cNvSpPr/>
          <p:nvPr/>
        </p:nvSpPr>
        <p:spPr>
          <a:xfrm>
            <a:off x="2051720" y="283206"/>
            <a:ext cx="598944" cy="4235301"/>
          </a:xfrm>
          <a:prstGeom prst="leftBrace">
            <a:avLst>
              <a:gd name="adj1" fmla="val 110198"/>
              <a:gd name="adj2" fmla="val 49546"/>
            </a:avLst>
          </a:prstGeom>
          <a:solidFill>
            <a:srgbClr val="0070C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22800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190" y="1127720"/>
            <a:ext cx="37444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   </a:t>
            </a:r>
            <a:r>
              <a:rPr kumimoji="0" lang="uk-UA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Прямі угоди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                        (без використання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                      електронної системи)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51920" y="116632"/>
            <a:ext cx="48965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uk-UA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Усього укладено 312 прямих угод на суму 18987,9 тис. грн., з них:</a:t>
            </a:r>
          </a:p>
          <a:p>
            <a:pPr marL="285750" marR="0" lvl="0" indent="-285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uk-UA" sz="1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285750" marR="0" lvl="0" indent="-285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uk-UA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285750" marR="0" lvl="0" indent="-285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uk-U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uk-U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292727" y="4962506"/>
            <a:ext cx="39519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Відкриті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торги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53325" y="3501380"/>
            <a:ext cx="48965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Усього проведено 51 процедура на суму 30570,2 тис. грн., з них: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uk-UA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" name="Левая фигурная скобка 11"/>
          <p:cNvSpPr/>
          <p:nvPr/>
        </p:nvSpPr>
        <p:spPr>
          <a:xfrm>
            <a:off x="3419871" y="3679180"/>
            <a:ext cx="505685" cy="3058913"/>
          </a:xfrm>
          <a:prstGeom prst="leftBrace">
            <a:avLst>
              <a:gd name="adj1" fmla="val 110198"/>
              <a:gd name="adj2" fmla="val 55525"/>
            </a:avLst>
          </a:prstGeom>
          <a:solidFill>
            <a:srgbClr val="0070C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4" name="Левая фигурная скобка 13"/>
          <p:cNvSpPr/>
          <p:nvPr/>
        </p:nvSpPr>
        <p:spPr>
          <a:xfrm>
            <a:off x="3419870" y="269031"/>
            <a:ext cx="463313" cy="3232349"/>
          </a:xfrm>
          <a:prstGeom prst="leftBrace">
            <a:avLst>
              <a:gd name="adj1" fmla="val 110198"/>
              <a:gd name="adj2" fmla="val 38230"/>
            </a:avLst>
          </a:prstGeom>
          <a:solidFill>
            <a:srgbClr val="0070C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72547" y="114608"/>
            <a:ext cx="288187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внутрішній аудит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uk-UA" dirty="0">
                <a:solidFill>
                  <a:srgbClr val="FF0000"/>
                </a:solidFill>
              </a:rPr>
              <a:t>м</a:t>
            </a:r>
            <a:r>
              <a:rPr lang="uk-UA" dirty="0" smtClean="0">
                <a:solidFill>
                  <a:srgbClr val="FF0000"/>
                </a:solidFill>
              </a:rPr>
              <a:t>оніторинг закупівель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Управління освіти і науки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2123728" y="2204938"/>
            <a:ext cx="1440160" cy="898984"/>
          </a:xfrm>
          <a:prstGeom prst="wedgeRoundRectCallout">
            <a:avLst>
              <a:gd name="adj1" fmla="val 42660"/>
              <a:gd name="adj2" fmla="val -107872"/>
              <a:gd name="adj3" fmla="val 16667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Планів закупівлі - 724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0952" y="746487"/>
            <a:ext cx="4701877" cy="275489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3326" y="4293096"/>
            <a:ext cx="4896544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65573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1836</TotalTime>
  <Words>801</Words>
  <Application>Microsoft Office PowerPoint</Application>
  <PresentationFormat>Экран (4:3)</PresentationFormat>
  <Paragraphs>155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Calibri</vt:lpstr>
      <vt:lpstr>Century Gothic</vt:lpstr>
      <vt:lpstr>Segoe UI Historic</vt:lpstr>
      <vt:lpstr>Times New Roman</vt:lpstr>
      <vt:lpstr>Wingdings 3</vt:lpstr>
      <vt:lpstr>Легкий дым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Звіт про виконання бюджету баранівської міської ради</dc:title>
  <dc:creator>BUH</dc:creator>
  <cp:lastModifiedBy>Пользователь</cp:lastModifiedBy>
  <cp:revision>238</cp:revision>
  <cp:lastPrinted>2022-09-13T05:07:16Z</cp:lastPrinted>
  <dcterms:created xsi:type="dcterms:W3CDTF">2017-04-04T16:41:50Z</dcterms:created>
  <dcterms:modified xsi:type="dcterms:W3CDTF">2024-04-10T04:31:02Z</dcterms:modified>
</cp:coreProperties>
</file>