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oboto Slab Bold" panose="020B0604020202020204" charset="0"/>
      <p:regular r:id="rId13"/>
    </p:embeddedFont>
    <p:embeddedFont>
      <p:font typeface="Montserrat Bold" panose="020B0604020202020204" charset="-52"/>
      <p:regular r:id="rId14"/>
    </p:embeddedFont>
    <p:embeddedFont>
      <p:font typeface="Clear Sans Regular" panose="020B0604020202020204" charset="0"/>
      <p:regular r:id="rId15"/>
    </p:embeddedFont>
    <p:embeddedFont>
      <p:font typeface="Montserrat" panose="020B0604020202020204" charset="-5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lear Sans Regular Bold" panose="020B0604020202020204" charset="0"/>
      <p:regular r:id="rId21"/>
    </p:embeddedFont>
    <p:embeddedFont>
      <p:font typeface="Eastman Pack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50958" y="3667182"/>
            <a:ext cx="5841760" cy="6861452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3" name="Freeform 3"/>
          <p:cNvSpPr/>
          <p:nvPr/>
        </p:nvSpPr>
        <p:spPr>
          <a:xfrm>
            <a:off x="0" y="0"/>
            <a:ext cx="18697437" cy="3891633"/>
          </a:xfrm>
          <a:custGeom>
            <a:avLst/>
            <a:gdLst/>
            <a:ahLst/>
            <a:cxnLst/>
            <a:rect l="l" t="t" r="r" b="b"/>
            <a:pathLst>
              <a:path w="18697437" h="3891633">
                <a:moveTo>
                  <a:pt x="0" y="0"/>
                </a:moveTo>
                <a:lnTo>
                  <a:pt x="18697437" y="0"/>
                </a:lnTo>
                <a:lnTo>
                  <a:pt x="18697437" y="3891633"/>
                </a:lnTo>
                <a:lnTo>
                  <a:pt x="0" y="389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869" b="-12986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39727" y="5143500"/>
            <a:ext cx="9003188" cy="3504895"/>
            <a:chOff x="0" y="0"/>
            <a:chExt cx="12004251" cy="4673194"/>
          </a:xfrm>
        </p:grpSpPr>
        <p:sp>
          <p:nvSpPr>
            <p:cNvPr id="5" name="Freeform 5"/>
            <p:cNvSpPr/>
            <p:nvPr/>
          </p:nvSpPr>
          <p:spPr>
            <a:xfrm>
              <a:off x="0" y="4132748"/>
              <a:ext cx="7312856" cy="540446"/>
            </a:xfrm>
            <a:custGeom>
              <a:avLst/>
              <a:gdLst/>
              <a:ahLst/>
              <a:cxnLst/>
              <a:rect l="l" t="t" r="r" b="b"/>
              <a:pathLst>
                <a:path w="7312856" h="540446">
                  <a:moveTo>
                    <a:pt x="0" y="0"/>
                  </a:moveTo>
                  <a:lnTo>
                    <a:pt x="7312856" y="0"/>
                  </a:lnTo>
                  <a:lnTo>
                    <a:pt x="7312856" y="540446"/>
                  </a:lnTo>
                  <a:lnTo>
                    <a:pt x="0" y="540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l="-171" t="-308623" r="-7088" b="-1042730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12004251" cy="3755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3"/>
                </a:lnSpc>
              </a:pPr>
              <a:r>
                <a:rPr lang="en-US" sz="5114" spc="-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Звіт директора КП ЗМР</a:t>
              </a:r>
            </a:p>
            <a:p>
              <a:pPr algn="ctr">
                <a:lnSpc>
                  <a:spcPts val="5523"/>
                </a:lnSpc>
              </a:pPr>
              <a:r>
                <a:rPr lang="en-US" sz="5114" spc="-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"Міський   ринок"  Богданчук Н.Г.</a:t>
              </a:r>
            </a:p>
            <a:p>
              <a:pPr marL="0" lvl="0" indent="0" algn="ctr">
                <a:lnSpc>
                  <a:spcPts val="5523"/>
                </a:lnSpc>
                <a:spcBef>
                  <a:spcPct val="0"/>
                </a:spcBef>
              </a:pPr>
              <a:r>
                <a:rPr lang="en-US" sz="5114" spc="-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 2023-2024 роки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79056" y="4295775"/>
            <a:ext cx="1052988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>
                <a:solidFill>
                  <a:srgbClr val="FFF4E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6335537" cy="10811649"/>
          </a:xfrm>
          <a:prstGeom prst="rect">
            <a:avLst/>
          </a:prstGeom>
          <a:solidFill>
            <a:srgbClr val="FFB923"/>
          </a:solidFill>
        </p:spPr>
      </p:sp>
      <p:grpSp>
        <p:nvGrpSpPr>
          <p:cNvPr id="3" name="Group 3"/>
          <p:cNvGrpSpPr/>
          <p:nvPr/>
        </p:nvGrpSpPr>
        <p:grpSpPr>
          <a:xfrm>
            <a:off x="578123" y="1268770"/>
            <a:ext cx="5166098" cy="5968628"/>
            <a:chOff x="0" y="0"/>
            <a:chExt cx="6888131" cy="7958171"/>
          </a:xfrm>
        </p:grpSpPr>
        <p:sp>
          <p:nvSpPr>
            <p:cNvPr id="4" name="Freeform 4"/>
            <p:cNvSpPr/>
            <p:nvPr/>
          </p:nvSpPr>
          <p:spPr>
            <a:xfrm>
              <a:off x="0" y="7511908"/>
              <a:ext cx="6038451" cy="446263"/>
            </a:xfrm>
            <a:custGeom>
              <a:avLst/>
              <a:gdLst/>
              <a:ahLst/>
              <a:cxnLst/>
              <a:rect l="l" t="t" r="r" b="b"/>
              <a:pathLst>
                <a:path w="6038451" h="446263">
                  <a:moveTo>
                    <a:pt x="0" y="0"/>
                  </a:moveTo>
                  <a:lnTo>
                    <a:pt x="6038451" y="0"/>
                  </a:lnTo>
                  <a:lnTo>
                    <a:pt x="6038451" y="446263"/>
                  </a:lnTo>
                  <a:lnTo>
                    <a:pt x="0" y="446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71" t="-308623" r="-7088" b="-1042730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6888131" cy="7027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76"/>
                </a:lnSpc>
              </a:pPr>
              <a:r>
                <a:rPr lang="en-US" sz="5433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Комунальне підприємство</a:t>
              </a:r>
            </a:p>
            <a:p>
              <a:pPr algn="l">
                <a:lnSpc>
                  <a:spcPts val="5976"/>
                </a:lnSpc>
              </a:pPr>
              <a:r>
                <a:rPr lang="en-US" sz="5433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Звягельської міської ради</a:t>
              </a:r>
            </a:p>
            <a:p>
              <a:pPr algn="l">
                <a:lnSpc>
                  <a:spcPts val="5976"/>
                </a:lnSpc>
              </a:pPr>
              <a:endParaRPr lang="en-US" sz="5433">
                <a:solidFill>
                  <a:srgbClr val="FFFFFF"/>
                </a:solidFill>
                <a:latin typeface="Eastman Pack"/>
                <a:ea typeface="Eastman Pack"/>
                <a:cs typeface="Eastman Pack"/>
                <a:sym typeface="Eastman Pack"/>
              </a:endParaRPr>
            </a:p>
            <a:p>
              <a:pPr algn="l">
                <a:lnSpc>
                  <a:spcPts val="5976"/>
                </a:lnSpc>
              </a:pPr>
              <a:r>
                <a:rPr lang="en-US" sz="5433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"Міський      </a:t>
              </a:r>
            </a:p>
            <a:p>
              <a:pPr marL="0" lvl="0" indent="0" algn="l">
                <a:lnSpc>
                  <a:spcPts val="5756"/>
                </a:lnSpc>
                <a:spcBef>
                  <a:spcPct val="0"/>
                </a:spcBef>
              </a:pPr>
              <a:r>
                <a:rPr lang="en-US" sz="5233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           ринок"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57506" y="294710"/>
            <a:ext cx="10501794" cy="917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Штат у кількості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 чоловік </a:t>
            </a: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даний час працює 6 чоловік 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період військового стану тимчасово звільнені охоронники.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Земельна площа комунального підприємства складає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0,2741 га.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endParaRPr lang="en-US" sz="37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території розміщено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68 торгівельних павільйонів,</a:t>
            </a: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яких здійснює свою діяльність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52</a:t>
            </a: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приватних підприємці.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endParaRPr lang="en-US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сьогоднішній день КП ЗМР «Міський ринок» є прибутковим підприємством.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86677"/>
            <a:ext cx="16230600" cy="5371623"/>
            <a:chOff x="0" y="0"/>
            <a:chExt cx="21640800" cy="7162165"/>
          </a:xfrm>
        </p:grpSpPr>
        <p:sp>
          <p:nvSpPr>
            <p:cNvPr id="3" name="TextBox 3"/>
            <p:cNvSpPr txBox="1"/>
            <p:nvPr/>
          </p:nvSpPr>
          <p:spPr>
            <a:xfrm>
              <a:off x="0" y="4655184"/>
              <a:ext cx="21640800" cy="2506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599">
                  <a:solidFill>
                    <a:srgbClr val="131111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РОЗМІР ПЛАТИ СТАНОВИТЬ - </a:t>
              </a:r>
              <a:r>
                <a:rPr lang="en-US" sz="3599" b="1">
                  <a:solidFill>
                    <a:srgbClr val="131111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4.30 грн. </a:t>
              </a:r>
              <a:r>
                <a:rPr lang="en-US" sz="3599">
                  <a:solidFill>
                    <a:srgbClr val="131111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за 1 кв.м. в день </a:t>
              </a:r>
            </a:p>
            <a:p>
              <a:pPr algn="l">
                <a:lnSpc>
                  <a:spcPts val="5039"/>
                </a:lnSpc>
              </a:pPr>
              <a:r>
                <a:rPr lang="en-US" sz="3599">
                  <a:solidFill>
                    <a:srgbClr val="131111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                                                 (</a:t>
              </a:r>
              <a:r>
                <a:rPr lang="en-US" sz="3599" b="1">
                  <a:solidFill>
                    <a:srgbClr val="131111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1290 грн.</a:t>
              </a:r>
              <a:r>
                <a:rPr lang="en-US" sz="3599">
                  <a:solidFill>
                    <a:srgbClr val="131111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в місяць із розрахунку 10 кв.м.)</a:t>
              </a:r>
            </a:p>
            <a:p>
              <a:pPr marL="0" lvl="0" indent="0" algn="l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131111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                  площа &gt; 40 кв.м. -  </a:t>
              </a:r>
              <a:r>
                <a:rPr lang="en-US" sz="3599" b="1">
                  <a:solidFill>
                    <a:srgbClr val="131111"/>
                  </a:solidFill>
                  <a:latin typeface="Clear Sans Regular Bold"/>
                  <a:ea typeface="Clear Sans Regular Bold"/>
                  <a:cs typeface="Clear Sans Regular Bold"/>
                  <a:sym typeface="Clear Sans Regular Bold"/>
                </a:rPr>
                <a:t>4.00 грн</a:t>
              </a:r>
              <a:r>
                <a:rPr lang="en-US" sz="3599">
                  <a:solidFill>
                    <a:srgbClr val="131111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. за 1кв.м. в день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40800" cy="3275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00" spc="-76">
                  <a:solidFill>
                    <a:srgbClr val="000000"/>
                  </a:solidFill>
                  <a:latin typeface="Clear Sans Regular"/>
                  <a:ea typeface="Clear Sans Regular"/>
                  <a:cs typeface="Clear Sans Regular"/>
                  <a:sym typeface="Clear Sans Regular"/>
                </a:rPr>
                <a:t>Згідно рішення виконачого комітету міської ради від 11.03.2020 №1176 "Про встановлекння тарифів на послуги комунально -торгівельного підприємства "Міський ринок" затверджено тарифи, які було введено в дію з 1 квітня 2020 р.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3770178"/>
              <a:ext cx="5800534" cy="428680"/>
            </a:xfrm>
            <a:custGeom>
              <a:avLst/>
              <a:gdLst/>
              <a:ahLst/>
              <a:cxnLst/>
              <a:rect l="l" t="t" r="r" b="b"/>
              <a:pathLst>
                <a:path w="5800534" h="428680">
                  <a:moveTo>
                    <a:pt x="0" y="0"/>
                  </a:moveTo>
                  <a:lnTo>
                    <a:pt x="5800534" y="0"/>
                  </a:lnTo>
                  <a:lnTo>
                    <a:pt x="5800534" y="428680"/>
                  </a:lnTo>
                  <a:lnTo>
                    <a:pt x="0" y="428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71" t="-308623" r="-7088" b="-104273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285586" y="421463"/>
            <a:ext cx="11716828" cy="3009647"/>
          </a:xfrm>
          <a:custGeom>
            <a:avLst/>
            <a:gdLst/>
            <a:ahLst/>
            <a:cxnLst/>
            <a:rect l="l" t="t" r="r" b="b"/>
            <a:pathLst>
              <a:path w="11716828" h="3009647">
                <a:moveTo>
                  <a:pt x="0" y="0"/>
                </a:moveTo>
                <a:lnTo>
                  <a:pt x="11716828" y="0"/>
                </a:lnTo>
                <a:lnTo>
                  <a:pt x="11716828" y="3009647"/>
                </a:lnTo>
                <a:lnTo>
                  <a:pt x="0" y="30096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3070" r="-23395" b="-7224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0362" y="1456890"/>
            <a:ext cx="10961028" cy="6501883"/>
          </a:xfrm>
          <a:custGeom>
            <a:avLst/>
            <a:gdLst/>
            <a:ahLst/>
            <a:cxnLst/>
            <a:rect l="l" t="t" r="r" b="b"/>
            <a:pathLst>
              <a:path w="10961028" h="6501883">
                <a:moveTo>
                  <a:pt x="0" y="0"/>
                </a:moveTo>
                <a:lnTo>
                  <a:pt x="10961028" y="0"/>
                </a:lnTo>
                <a:lnTo>
                  <a:pt x="10961028" y="6501883"/>
                </a:lnTo>
                <a:lnTo>
                  <a:pt x="0" y="650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7429" y="316230"/>
            <a:ext cx="17273141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Динаміка доходності КП ЗМР «Міський ринок» (чистий дохід, тис. грн.)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1809" y="8387398"/>
            <a:ext cx="17218134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Чистий прибуток у 2023 році становив 175,9 тис. грн.,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2024 році – 42,7 тис. грн., що на 133,2 тис. грн менше, ніж в 2023 році.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6210" y="1248490"/>
            <a:ext cx="10475579" cy="6285348"/>
          </a:xfrm>
          <a:custGeom>
            <a:avLst/>
            <a:gdLst/>
            <a:ahLst/>
            <a:cxnLst/>
            <a:rect l="l" t="t" r="r" b="b"/>
            <a:pathLst>
              <a:path w="10475579" h="6285348">
                <a:moveTo>
                  <a:pt x="0" y="0"/>
                </a:moveTo>
                <a:lnTo>
                  <a:pt x="10475580" y="0"/>
                </a:lnTo>
                <a:lnTo>
                  <a:pt x="10475580" y="6285348"/>
                </a:lnTo>
                <a:lnTo>
                  <a:pt x="0" y="6285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4763" y="375286"/>
            <a:ext cx="16164074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Динаміка чистого прибутку КП ЗМР «Міський ринок», тис. грн.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7448" y="8259759"/>
            <a:ext cx="17134880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Чистий прибуток у 2023 році становив 175,9 тис. грн.,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2024 році – 42,7 тис. грн., що на 133,2 тис. грн менше, ніж в 2023 році.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4401" y="375286"/>
            <a:ext cx="17086799" cy="917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                                  СПЛАТА ПОДАТКІВ</a:t>
            </a:r>
          </a:p>
          <a:p>
            <a:pPr algn="just">
              <a:lnSpc>
                <a:spcPts val="5180"/>
              </a:lnSpc>
            </a:pPr>
            <a:endParaRPr lang="en-US" sz="37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819,1 тис. грн.,</a:t>
            </a: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тому числі: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-податок на землю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107,0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-податок на нерухоме майно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0,3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-податок на прибуток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40,1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-частина чистого прибутку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17,0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-авансовий внесок з дивідендів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3,1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-ПДФО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169,8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-військовий збір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15,3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-податок на додану вартість -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260,0 тис. грн.,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-ЄСВ –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206,5 тис. грн.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2024 році в порівнянні з 2023 роком КП ЗМР «Міський ринок» сплатило податків більше на </a:t>
            </a:r>
            <a:r>
              <a:rPr lang="en-US" sz="3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21,3 тис. грн.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6298" y="1577975"/>
            <a:ext cx="9839796" cy="5903878"/>
          </a:xfrm>
          <a:custGeom>
            <a:avLst/>
            <a:gdLst/>
            <a:ahLst/>
            <a:cxnLst/>
            <a:rect l="l" t="t" r="r" b="b"/>
            <a:pathLst>
              <a:path w="9839796" h="5903878">
                <a:moveTo>
                  <a:pt x="0" y="0"/>
                </a:moveTo>
                <a:lnTo>
                  <a:pt x="9839796" y="0"/>
                </a:lnTo>
                <a:lnTo>
                  <a:pt x="9839796" y="5903878"/>
                </a:lnTo>
                <a:lnTo>
                  <a:pt x="0" y="5903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9602" y="7046783"/>
            <a:ext cx="17328796" cy="286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Eastman Pack"/>
                <a:ea typeface="Eastman Pack"/>
                <a:cs typeface="Eastman Pack"/>
                <a:sym typeface="Eastman Pack"/>
              </a:rPr>
              <a:t> </a:t>
            </a:r>
          </a:p>
          <a:p>
            <a:pPr algn="just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2023 році комунальне підприємство «Міський ринок» сплатило податків до всіх рівнів бюджетів на суму 797,8 тис. грн., в 2024 році – 819,1 тис. грн. Якщо взяти в порівнянні 2023 рік та 2024 рік, то в 2024 році сплачено податків на 21,3 тис. грн. більше.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9602" y="441325"/>
            <a:ext cx="17808398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Сплата податків до всіх рівнів бюджетів у 2023-2024 роках в цілому на КП ЗМР «Міський ринок»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6853"/>
            <a:ext cx="16695668" cy="76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до державного бюджету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2023 році було сплочено 290,5 тис.грн.,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2024 році - 303,2 тис.грн.;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endParaRPr lang="en-US" sz="50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до місцевого бюджету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2023 році було сплочено 339,1 тис.грн.,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2024 році - 309,4 тис.грн.;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endParaRPr lang="en-US" sz="50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ЄСВ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2023 році було сплочено 168,2 тис.грн.,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2024 році - 206,5 тис.грн.;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6853"/>
            <a:ext cx="16695668" cy="76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до державного бюджету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2023 році було сплочено 290,5 тис.грн.,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2024 році - 303,2 тис.грн.;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endParaRPr lang="en-US" sz="50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до місцевого бюджету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2023 році було сплочено 339,1 тис.грн.,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2024 році - 309,4 тис.грн.;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endParaRPr lang="en-US" sz="50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ЄСВ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2023 році було сплочено 168,2 тис.грн., </a:t>
            </a:r>
          </a:p>
          <a:p>
            <a:pPr algn="just">
              <a:lnSpc>
                <a:spcPts val="5536"/>
              </a:lnSpc>
              <a:spcBef>
                <a:spcPct val="0"/>
              </a:spcBef>
            </a:pPr>
            <a:r>
              <a:rPr lang="en-US" sz="50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2024 році - 206,5 тис.грн.;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Произвольный</PresentationFormat>
  <Paragraphs>78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Roboto Slab Bold</vt:lpstr>
      <vt:lpstr>Montserrat Bold</vt:lpstr>
      <vt:lpstr>Arial</vt:lpstr>
      <vt:lpstr>Clear Sans Regular</vt:lpstr>
      <vt:lpstr>Montserrat</vt:lpstr>
      <vt:lpstr>Calibri</vt:lpstr>
      <vt:lpstr>Clear Sans Regular Bold</vt:lpstr>
      <vt:lpstr>Eastman Pack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Professional Gradient App Development Planning Presentation</dc:title>
  <cp:lastModifiedBy>admin</cp:lastModifiedBy>
  <cp:revision>2</cp:revision>
  <dcterms:created xsi:type="dcterms:W3CDTF">2006-08-16T00:00:00Z</dcterms:created>
  <dcterms:modified xsi:type="dcterms:W3CDTF">2025-03-25T18:43:37Z</dcterms:modified>
  <dc:identifier>DAFMGLiiN88</dc:identifier>
</cp:coreProperties>
</file>