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Eastman Pack" charset="1" panose="00000500000000000000"/>
      <p:regular r:id="rId19"/>
    </p:embeddedFont>
    <p:embeddedFont>
      <p:font typeface="Montserrat Bold" charset="1" panose="00000800000000000000"/>
      <p:regular r:id="rId20"/>
    </p:embeddedFont>
    <p:embeddedFont>
      <p:font typeface="Montserrat" charset="1" panose="00000500000000000000"/>
      <p:regular r:id="rId21"/>
    </p:embeddedFont>
    <p:embeddedFont>
      <p:font typeface="Montserrat Italics" charset="1" panose="000005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6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jpeg" Type="http://schemas.openxmlformats.org/officeDocument/2006/relationships/image"/><Relationship Id="rId6" Target="../media/image20.jpeg" Type="http://schemas.openxmlformats.org/officeDocument/2006/relationships/image"/><Relationship Id="rId7" Target="../media/image2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3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8629650" y="628650"/>
            <a:ext cx="1028700" cy="18288000"/>
          </a:xfrm>
          <a:custGeom>
            <a:avLst/>
            <a:gdLst/>
            <a:ahLst/>
            <a:cxnLst/>
            <a:rect r="r" b="b" t="t" l="l"/>
            <a:pathLst>
              <a:path h="18288000" w="1028700">
                <a:moveTo>
                  <a:pt x="0" y="0"/>
                </a:moveTo>
                <a:lnTo>
                  <a:pt x="1028700" y="0"/>
                </a:lnTo>
                <a:lnTo>
                  <a:pt x="10287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056" t="-2491" r="0" b="-6162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096666"/>
            <a:ext cx="15837675" cy="31337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142850"/>
                </a:solidFill>
                <a:latin typeface="Eastman Pack"/>
                <a:ea typeface="Eastman Pack"/>
                <a:cs typeface="Eastman Pack"/>
                <a:sym typeface="Eastman Pack"/>
              </a:rPr>
              <a:t>     </a:t>
            </a:r>
            <a:r>
              <a:rPr lang="en-US" sz="4499">
                <a:solidFill>
                  <a:srgbClr val="142850"/>
                </a:solidFill>
                <a:latin typeface="Eastman Pack"/>
                <a:ea typeface="Eastman Pack"/>
                <a:cs typeface="Eastman Pack"/>
                <a:sym typeface="Eastman Pack"/>
              </a:rPr>
              <a:t>«Про встановлення тарифу на перевезення   </a:t>
            </a:r>
          </a:p>
          <a:p>
            <a:pPr algn="just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142850"/>
                </a:solidFill>
                <a:latin typeface="Eastman Pack"/>
                <a:ea typeface="Eastman Pack"/>
                <a:cs typeface="Eastman Pack"/>
                <a:sym typeface="Eastman Pack"/>
              </a:rPr>
              <a:t> пасажирів автомобільним транспортом на міських     </a:t>
            </a:r>
          </a:p>
          <a:p>
            <a:pPr algn="just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142850"/>
                </a:solidFill>
                <a:latin typeface="Eastman Pack"/>
                <a:ea typeface="Eastman Pack"/>
                <a:cs typeface="Eastman Pack"/>
                <a:sym typeface="Eastman Pack"/>
              </a:rPr>
              <a:t>  автобусних маршрутах загального корист</a:t>
            </a:r>
            <a:r>
              <a:rPr lang="en-US" sz="4499">
                <a:solidFill>
                  <a:srgbClr val="142850"/>
                </a:solidFill>
                <a:latin typeface="Eastman Pack"/>
                <a:ea typeface="Eastman Pack"/>
                <a:cs typeface="Eastman Pack"/>
                <a:sym typeface="Eastman Pack"/>
              </a:rPr>
              <a:t>ування </a:t>
            </a:r>
          </a:p>
          <a:p>
            <a:pPr algn="just">
              <a:lnSpc>
                <a:spcPts val="6299"/>
              </a:lnSpc>
              <a:spcBef>
                <a:spcPct val="0"/>
              </a:spcBef>
            </a:pPr>
            <a:r>
              <a:rPr lang="en-US" sz="4499">
                <a:solidFill>
                  <a:srgbClr val="142850"/>
                </a:solidFill>
                <a:latin typeface="Eastman Pack"/>
                <a:ea typeface="Eastman Pack"/>
                <a:cs typeface="Eastman Pack"/>
                <a:sym typeface="Eastman Pack"/>
              </a:rPr>
              <a:t>    </a:t>
            </a:r>
            <a:r>
              <a:rPr lang="en-US" sz="4499">
                <a:solidFill>
                  <a:srgbClr val="142850"/>
                </a:solidFill>
                <a:latin typeface="Eastman Pack"/>
                <a:ea typeface="Eastman Pack"/>
                <a:cs typeface="Eastman Pack"/>
                <a:sym typeface="Eastman Pack"/>
              </a:rPr>
              <a:t>у Звягельській міській територіальній громаді»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4373746" y="563387"/>
            <a:ext cx="3667489" cy="930625"/>
          </a:xfrm>
          <a:custGeom>
            <a:avLst/>
            <a:gdLst/>
            <a:ahLst/>
            <a:cxnLst/>
            <a:rect r="r" b="b" t="t" l="l"/>
            <a:pathLst>
              <a:path h="930625" w="3667489">
                <a:moveTo>
                  <a:pt x="0" y="0"/>
                </a:moveTo>
                <a:lnTo>
                  <a:pt x="3667490" y="0"/>
                </a:lnTo>
                <a:lnTo>
                  <a:pt x="3667490" y="930626"/>
                </a:lnTo>
                <a:lnTo>
                  <a:pt x="0" y="9306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0135647" y="-6971558"/>
            <a:ext cx="1180795" cy="15123910"/>
          </a:xfrm>
          <a:custGeom>
            <a:avLst/>
            <a:gdLst/>
            <a:ahLst/>
            <a:cxnLst/>
            <a:rect r="r" b="b" t="t" l="l"/>
            <a:pathLst>
              <a:path h="15123910" w="1180795">
                <a:moveTo>
                  <a:pt x="0" y="0"/>
                </a:moveTo>
                <a:lnTo>
                  <a:pt x="1180795" y="0"/>
                </a:lnTo>
                <a:lnTo>
                  <a:pt x="1180795" y="15123911"/>
                </a:lnTo>
                <a:lnTo>
                  <a:pt x="0" y="151239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41" r="-85304" b="-12283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630637" y="1180795"/>
            <a:ext cx="10147091" cy="8872878"/>
          </a:xfrm>
          <a:custGeom>
            <a:avLst/>
            <a:gdLst/>
            <a:ahLst/>
            <a:cxnLst/>
            <a:rect r="r" b="b" t="t" l="l"/>
            <a:pathLst>
              <a:path h="8872878" w="10147091">
                <a:moveTo>
                  <a:pt x="0" y="0"/>
                </a:moveTo>
                <a:lnTo>
                  <a:pt x="10147091" y="0"/>
                </a:lnTo>
                <a:lnTo>
                  <a:pt x="10147091" y="8872878"/>
                </a:lnTo>
                <a:lnTo>
                  <a:pt x="0" y="88728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560410" y="238614"/>
            <a:ext cx="14331269" cy="580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  <a:spcBef>
                <a:spcPct val="0"/>
              </a:spcBef>
            </a:pPr>
            <a:r>
              <a:rPr lang="en-US" b="true" sz="34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ЗВЕДЕНИЙ  РОЗРАХУНОК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212543" y="177407"/>
            <a:ext cx="2006776" cy="2006776"/>
          </a:xfrm>
          <a:custGeom>
            <a:avLst/>
            <a:gdLst/>
            <a:ahLst/>
            <a:cxnLst/>
            <a:rect r="r" b="b" t="t" l="l"/>
            <a:pathLst>
              <a:path h="2006776" w="2006776">
                <a:moveTo>
                  <a:pt x="0" y="0"/>
                </a:moveTo>
                <a:lnTo>
                  <a:pt x="2006776" y="0"/>
                </a:lnTo>
                <a:lnTo>
                  <a:pt x="2006776" y="2006776"/>
                </a:lnTo>
                <a:lnTo>
                  <a:pt x="0" y="2006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0135647" y="-6971558"/>
            <a:ext cx="1180795" cy="15123910"/>
          </a:xfrm>
          <a:custGeom>
            <a:avLst/>
            <a:gdLst/>
            <a:ahLst/>
            <a:cxnLst/>
            <a:rect r="r" b="b" t="t" l="l"/>
            <a:pathLst>
              <a:path h="15123910" w="1180795">
                <a:moveTo>
                  <a:pt x="0" y="0"/>
                </a:moveTo>
                <a:lnTo>
                  <a:pt x="1180795" y="0"/>
                </a:lnTo>
                <a:lnTo>
                  <a:pt x="1180795" y="15123911"/>
                </a:lnTo>
                <a:lnTo>
                  <a:pt x="0" y="151239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41" r="-85304" b="-12283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67326" y="1431423"/>
            <a:ext cx="7766030" cy="8615440"/>
          </a:xfrm>
          <a:custGeom>
            <a:avLst/>
            <a:gdLst/>
            <a:ahLst/>
            <a:cxnLst/>
            <a:rect r="r" b="b" t="t" l="l"/>
            <a:pathLst>
              <a:path h="8615440" w="7766030">
                <a:moveTo>
                  <a:pt x="0" y="0"/>
                </a:moveTo>
                <a:lnTo>
                  <a:pt x="7766030" y="0"/>
                </a:lnTo>
                <a:lnTo>
                  <a:pt x="7766030" y="8615440"/>
                </a:lnTo>
                <a:lnTo>
                  <a:pt x="0" y="8615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788091" y="1431423"/>
            <a:ext cx="5891520" cy="8375445"/>
          </a:xfrm>
          <a:custGeom>
            <a:avLst/>
            <a:gdLst/>
            <a:ahLst/>
            <a:cxnLst/>
            <a:rect r="r" b="b" t="t" l="l"/>
            <a:pathLst>
              <a:path h="8375445" w="5891520">
                <a:moveTo>
                  <a:pt x="0" y="0"/>
                </a:moveTo>
                <a:lnTo>
                  <a:pt x="5891520" y="0"/>
                </a:lnTo>
                <a:lnTo>
                  <a:pt x="5891520" y="8375444"/>
                </a:lnTo>
                <a:lnTo>
                  <a:pt x="0" y="83754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679611" y="1296631"/>
            <a:ext cx="4608389" cy="3073760"/>
          </a:xfrm>
          <a:custGeom>
            <a:avLst/>
            <a:gdLst/>
            <a:ahLst/>
            <a:cxnLst/>
            <a:rect r="r" b="b" t="t" l="l"/>
            <a:pathLst>
              <a:path h="3073760" w="4608389">
                <a:moveTo>
                  <a:pt x="0" y="0"/>
                </a:moveTo>
                <a:lnTo>
                  <a:pt x="4608389" y="0"/>
                </a:lnTo>
                <a:lnTo>
                  <a:pt x="4608389" y="3073760"/>
                </a:lnTo>
                <a:lnTo>
                  <a:pt x="0" y="307376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679611" y="4484691"/>
            <a:ext cx="4608389" cy="2884744"/>
          </a:xfrm>
          <a:custGeom>
            <a:avLst/>
            <a:gdLst/>
            <a:ahLst/>
            <a:cxnLst/>
            <a:rect r="r" b="b" t="t" l="l"/>
            <a:pathLst>
              <a:path h="2884744" w="4608389">
                <a:moveTo>
                  <a:pt x="0" y="0"/>
                </a:moveTo>
                <a:lnTo>
                  <a:pt x="4608389" y="0"/>
                </a:lnTo>
                <a:lnTo>
                  <a:pt x="4608389" y="2884743"/>
                </a:lnTo>
                <a:lnTo>
                  <a:pt x="0" y="28847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679611" y="7483734"/>
            <a:ext cx="4608389" cy="2803266"/>
          </a:xfrm>
          <a:custGeom>
            <a:avLst/>
            <a:gdLst/>
            <a:ahLst/>
            <a:cxnLst/>
            <a:rect r="r" b="b" t="t" l="l"/>
            <a:pathLst>
              <a:path h="2803266" w="4608389">
                <a:moveTo>
                  <a:pt x="0" y="0"/>
                </a:moveTo>
                <a:lnTo>
                  <a:pt x="4608389" y="0"/>
                </a:lnTo>
                <a:lnTo>
                  <a:pt x="4608389" y="2803266"/>
                </a:lnTo>
                <a:lnTo>
                  <a:pt x="0" y="28032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4824" r="0" b="-4824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3560410" y="238614"/>
            <a:ext cx="14331269" cy="580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  <a:spcBef>
                <a:spcPct val="0"/>
              </a:spcBef>
            </a:pPr>
            <a:r>
              <a:rPr lang="en-US" b="true" sz="34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ПОВІДОМЛЕННЯ ТА ОБГОВОРЕННЯ ТАРИФУ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8450929" y="-4931610"/>
            <a:ext cx="1386141" cy="17754036"/>
          </a:xfrm>
          <a:custGeom>
            <a:avLst/>
            <a:gdLst/>
            <a:ahLst/>
            <a:cxnLst/>
            <a:rect r="r" b="b" t="t" l="l"/>
            <a:pathLst>
              <a:path h="17754036" w="1386141">
                <a:moveTo>
                  <a:pt x="0" y="0"/>
                </a:moveTo>
                <a:lnTo>
                  <a:pt x="1386142" y="0"/>
                </a:lnTo>
                <a:lnTo>
                  <a:pt x="1386142" y="17754036"/>
                </a:lnTo>
                <a:lnTo>
                  <a:pt x="0" y="177540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41" r="-85304" b="-12283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978365" y="3621883"/>
            <a:ext cx="14331269" cy="580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  <a:spcBef>
                <a:spcPct val="0"/>
              </a:spcBef>
            </a:pPr>
            <a:r>
              <a:rPr lang="en-US" b="true" sz="34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ТАРИФ НА ЗАТВЕРДЖЕННЯ 15 ГРН ЗА ОДНУ ПОЇЗДКУ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03702" y="305289"/>
            <a:ext cx="2357427" cy="2357427"/>
          </a:xfrm>
          <a:custGeom>
            <a:avLst/>
            <a:gdLst/>
            <a:ahLst/>
            <a:cxnLst/>
            <a:rect r="r" b="b" t="t" l="l"/>
            <a:pathLst>
              <a:path h="2357427" w="2357427">
                <a:moveTo>
                  <a:pt x="0" y="0"/>
                </a:moveTo>
                <a:lnTo>
                  <a:pt x="2357427" y="0"/>
                </a:lnTo>
                <a:lnTo>
                  <a:pt x="2357427" y="2357427"/>
                </a:lnTo>
                <a:lnTo>
                  <a:pt x="0" y="23574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5400000">
            <a:off x="10135647" y="-6971558"/>
            <a:ext cx="1180795" cy="15123910"/>
          </a:xfrm>
          <a:custGeom>
            <a:avLst/>
            <a:gdLst/>
            <a:ahLst/>
            <a:cxnLst/>
            <a:rect r="r" b="b" t="t" l="l"/>
            <a:pathLst>
              <a:path h="15123910" w="1180795">
                <a:moveTo>
                  <a:pt x="0" y="0"/>
                </a:moveTo>
                <a:lnTo>
                  <a:pt x="1180795" y="0"/>
                </a:lnTo>
                <a:lnTo>
                  <a:pt x="1180795" y="15123911"/>
                </a:lnTo>
                <a:lnTo>
                  <a:pt x="0" y="151239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72241" r="-85304" b="-12283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560410" y="229089"/>
            <a:ext cx="14331269" cy="646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b="true" sz="38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ДІЮЧІ ТАРИФИ НА ПЕРЕВЕЗЕННЯ ПО ІНШИХ МІСТАХ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761129" y="1665649"/>
            <a:ext cx="14331269" cy="646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b="true" sz="3800">
                <a:solidFill>
                  <a:srgbClr val="01739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Діючий тариф у м.Звягель - 12 грн.  з 2022 року </a:t>
            </a:r>
          </a:p>
        </p:txBody>
      </p: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3386195" y="2477448"/>
          <a:ext cx="12516687" cy="6267450"/>
        </p:xfrm>
        <a:graphic>
          <a:graphicData uri="http://schemas.openxmlformats.org/drawingml/2006/table">
            <a:tbl>
              <a:tblPr/>
              <a:tblGrid>
                <a:gridCol w="7945844"/>
                <a:gridCol w="4570843"/>
              </a:tblGrid>
              <a:tr h="1274573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5879"/>
                        </a:lnSpc>
                        <a:defRPr/>
                      </a:pPr>
                      <a:r>
                        <a:rPr lang="en-US" sz="4199" b="true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місто</a:t>
                      </a:r>
                      <a:r>
                        <a:rPr lang="en-US" sz="4199" b="true">
                          <a:solidFill>
                            <a:srgbClr val="FFFFF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899"/>
                        </a:lnSpc>
                        <a:defRPr/>
                      </a:pPr>
                      <a:r>
                        <a:rPr lang="en-US" sz="3499" b="true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ТАРИФ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</a:tr>
              <a:tr h="132248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Коростень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15 грн</a:t>
                      </a: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399" i="true">
                          <a:solidFill>
                            <a:srgbClr val="000000"/>
                          </a:solidFill>
                          <a:latin typeface="Montserrat Italics"/>
                          <a:ea typeface="Montserrat Italics"/>
                          <a:cs typeface="Montserrat Italics"/>
                          <a:sym typeface="Montserrat Italics"/>
                        </a:rPr>
                        <a:t>з 1січня 2025 року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48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Малин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15 грн </a:t>
                      </a: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399" i="true">
                          <a:solidFill>
                            <a:srgbClr val="000000"/>
                          </a:solidFill>
                          <a:latin typeface="Montserrat Italics"/>
                          <a:ea typeface="Montserrat Italics"/>
                          <a:cs typeface="Montserrat Italics"/>
                          <a:sym typeface="Montserrat Italics"/>
                        </a:rPr>
                        <a:t>з грудня 2022 року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540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Бердичів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12 грн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248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Житомир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15 грн</a:t>
                      </a: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399" i="true">
                          <a:solidFill>
                            <a:srgbClr val="000000"/>
                          </a:solidFill>
                          <a:latin typeface="Montserrat Italics"/>
                          <a:ea typeface="Montserrat Italics"/>
                          <a:cs typeface="Montserrat Italics"/>
                          <a:sym typeface="Montserrat Italics"/>
                        </a:rPr>
                        <a:t>з квітеня 2024 року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0135647" y="-6971558"/>
            <a:ext cx="1180795" cy="15123910"/>
          </a:xfrm>
          <a:custGeom>
            <a:avLst/>
            <a:gdLst/>
            <a:ahLst/>
            <a:cxnLst/>
            <a:rect r="r" b="b" t="t" l="l"/>
            <a:pathLst>
              <a:path h="15123910" w="1180795">
                <a:moveTo>
                  <a:pt x="0" y="0"/>
                </a:moveTo>
                <a:lnTo>
                  <a:pt x="1180795" y="0"/>
                </a:lnTo>
                <a:lnTo>
                  <a:pt x="1180795" y="15123911"/>
                </a:lnTo>
                <a:lnTo>
                  <a:pt x="0" y="151239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41" r="-85304" b="-12283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560410" y="238614"/>
            <a:ext cx="14331269" cy="580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  <a:spcBef>
                <a:spcPct val="0"/>
              </a:spcBef>
            </a:pPr>
            <a:r>
              <a:rPr lang="en-US" b="true" sz="34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ПОРІВНЯЛЬНА ІНФОРМАЦІЯ ЦІН СКЛАДОВИХ ТАРИФУ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761129" y="1665649"/>
            <a:ext cx="14331269" cy="646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  <a:spcBef>
                <a:spcPct val="0"/>
              </a:spcBef>
            </a:pPr>
            <a:r>
              <a:rPr lang="en-US" b="true" sz="3800">
                <a:solidFill>
                  <a:srgbClr val="017392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2022-2024</a:t>
            </a:r>
          </a:p>
        </p:txBody>
      </p:sp>
      <p:graphicFrame>
        <p:nvGraphicFramePr>
          <p:cNvPr name="Table 5" id="5"/>
          <p:cNvGraphicFramePr>
            <a:graphicFrameLocks noGrp="true"/>
          </p:cNvGraphicFramePr>
          <p:nvPr/>
        </p:nvGraphicFramePr>
        <p:xfrm>
          <a:off x="773010" y="2524608"/>
          <a:ext cx="16741979" cy="7086600"/>
        </p:xfrm>
        <a:graphic>
          <a:graphicData uri="http://schemas.openxmlformats.org/drawingml/2006/table">
            <a:tbl>
              <a:tblPr/>
              <a:tblGrid>
                <a:gridCol w="5844770"/>
                <a:gridCol w="3851776"/>
                <a:gridCol w="3034041"/>
                <a:gridCol w="4011393"/>
              </a:tblGrid>
              <a:tr h="1062990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 b="true">
                          <a:solidFill>
                            <a:srgbClr val="FFFFFF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ПОКАЗНИКИ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2022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2023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479"/>
                        </a:lnSpc>
                        <a:defRPr/>
                      </a:pPr>
                      <a:r>
                        <a:rPr lang="en-US" sz="31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2024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59"/>
                    </a:solidFill>
                  </a:tcPr>
                </a:tc>
              </a:tr>
              <a:tr h="248988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Мінімальна заробітна плата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 01.01.2022 по 30.09.2022</a:t>
                      </a:r>
                      <a:endParaRPr lang="en-US" sz="1100"/>
                    </a:p>
                    <a:p>
                      <a:pPr algn="ctr">
                        <a:lnSpc>
                          <a:spcPts val="3499"/>
                        </a:lnSpc>
                      </a:pPr>
                      <a:r>
                        <a:rPr lang="en-US" sz="2499" b="true">
                          <a:solidFill>
                            <a:srgbClr val="017392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6500</a:t>
                      </a:r>
                    </a:p>
                    <a:p>
                      <a:pPr algn="ctr">
                        <a:lnSpc>
                          <a:spcPts val="4059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 01.01.2023 по 31.12.2023</a:t>
                      </a:r>
                      <a:endParaRPr lang="en-US" sz="1100"/>
                    </a:p>
                    <a:p>
                      <a:pPr algn="ctr">
                        <a:lnSpc>
                          <a:spcPts val="3499"/>
                        </a:lnSpc>
                      </a:pPr>
                      <a:r>
                        <a:rPr lang="en-US" sz="2499" b="true">
                          <a:solidFill>
                            <a:srgbClr val="017392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6700</a:t>
                      </a:r>
                    </a:p>
                    <a:p>
                      <a:pPr algn="ctr">
                        <a:lnSpc>
                          <a:spcPts val="4059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939"/>
                        </a:lnSpc>
                        <a:defRPr/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 01.01.2024 по 31.03.2024</a:t>
                      </a:r>
                      <a:endParaRPr lang="en-US" sz="1100"/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399" b="true">
                          <a:solidFill>
                            <a:srgbClr val="017392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7100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</a:p>
                    <a:p>
                      <a:pPr algn="ctr">
                        <a:lnSpc>
                          <a:spcPts val="2939"/>
                        </a:lnSpc>
                      </a:pPr>
                      <a:r>
                        <a:rPr lang="en-US" sz="20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з 01.04.2024 по 31.12.2024</a:t>
                      </a:r>
                    </a:p>
                    <a:p>
                      <a:pPr algn="ctr">
                        <a:lnSpc>
                          <a:spcPts val="3359"/>
                        </a:lnSpc>
                      </a:pPr>
                      <a:r>
                        <a:rPr lang="en-US" sz="2399">
                          <a:solidFill>
                            <a:srgbClr val="01739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r>
                        <a:rPr lang="en-US" sz="2399" b="true">
                          <a:solidFill>
                            <a:srgbClr val="017392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8000</a:t>
                      </a:r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53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Дизильне паливо, 1л/грн.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55 грн/л.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52.60 грн/л.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54.33 гнр/л.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53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Автогума, 1 шт./грн.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4500 грн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017392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5200 грн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266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Електроенергія 1кВт/год. грн. 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4.95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b="true">
                          <a:solidFill>
                            <a:srgbClr val="017392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6,90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6" id="6"/>
          <p:cNvSpPr/>
          <p:nvPr/>
        </p:nvSpPr>
        <p:spPr>
          <a:xfrm flipH="false" flipV="false" rot="0">
            <a:off x="488719" y="177407"/>
            <a:ext cx="2006776" cy="2006776"/>
          </a:xfrm>
          <a:custGeom>
            <a:avLst/>
            <a:gdLst/>
            <a:ahLst/>
            <a:cxnLst/>
            <a:rect r="r" b="b" t="t" l="l"/>
            <a:pathLst>
              <a:path h="2006776" w="2006776">
                <a:moveTo>
                  <a:pt x="0" y="0"/>
                </a:moveTo>
                <a:lnTo>
                  <a:pt x="2006776" y="0"/>
                </a:lnTo>
                <a:lnTo>
                  <a:pt x="2006776" y="2006776"/>
                </a:lnTo>
                <a:lnTo>
                  <a:pt x="0" y="2006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0135647" y="-6971558"/>
            <a:ext cx="1180795" cy="15123910"/>
          </a:xfrm>
          <a:custGeom>
            <a:avLst/>
            <a:gdLst/>
            <a:ahLst/>
            <a:cxnLst/>
            <a:rect r="r" b="b" t="t" l="l"/>
            <a:pathLst>
              <a:path h="15123910" w="1180795">
                <a:moveTo>
                  <a:pt x="0" y="0"/>
                </a:moveTo>
                <a:lnTo>
                  <a:pt x="1180795" y="0"/>
                </a:lnTo>
                <a:lnTo>
                  <a:pt x="1180795" y="15123911"/>
                </a:lnTo>
                <a:lnTo>
                  <a:pt x="0" y="151239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41" r="-85304" b="-12283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488719" y="177407"/>
            <a:ext cx="2006776" cy="2006776"/>
          </a:xfrm>
          <a:custGeom>
            <a:avLst/>
            <a:gdLst/>
            <a:ahLst/>
            <a:cxnLst/>
            <a:rect r="r" b="b" t="t" l="l"/>
            <a:pathLst>
              <a:path h="2006776" w="2006776">
                <a:moveTo>
                  <a:pt x="0" y="0"/>
                </a:moveTo>
                <a:lnTo>
                  <a:pt x="2006776" y="0"/>
                </a:lnTo>
                <a:lnTo>
                  <a:pt x="2006776" y="2006776"/>
                </a:lnTo>
                <a:lnTo>
                  <a:pt x="0" y="20067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164090" y="1308321"/>
            <a:ext cx="6391444" cy="8978679"/>
          </a:xfrm>
          <a:custGeom>
            <a:avLst/>
            <a:gdLst/>
            <a:ahLst/>
            <a:cxnLst/>
            <a:rect r="r" b="b" t="t" l="l"/>
            <a:pathLst>
              <a:path h="8978679" w="6391444">
                <a:moveTo>
                  <a:pt x="0" y="0"/>
                </a:moveTo>
                <a:lnTo>
                  <a:pt x="6391444" y="0"/>
                </a:lnTo>
                <a:lnTo>
                  <a:pt x="6391444" y="8978679"/>
                </a:lnTo>
                <a:lnTo>
                  <a:pt x="0" y="89786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61" t="0" r="-1461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726045" y="1180795"/>
            <a:ext cx="6153856" cy="8906423"/>
          </a:xfrm>
          <a:custGeom>
            <a:avLst/>
            <a:gdLst/>
            <a:ahLst/>
            <a:cxnLst/>
            <a:rect r="r" b="b" t="t" l="l"/>
            <a:pathLst>
              <a:path h="8906423" w="6153856">
                <a:moveTo>
                  <a:pt x="0" y="0"/>
                </a:moveTo>
                <a:lnTo>
                  <a:pt x="6153856" y="0"/>
                </a:lnTo>
                <a:lnTo>
                  <a:pt x="6153856" y="8906423"/>
                </a:lnTo>
                <a:lnTo>
                  <a:pt x="0" y="89064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564" t="0" r="-3564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560410" y="238614"/>
            <a:ext cx="14331269" cy="580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  <a:spcBef>
                <a:spcPct val="0"/>
              </a:spcBef>
            </a:pPr>
            <a:r>
              <a:rPr lang="en-US" b="true" sz="34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ЗВЕРНЕННЯ ТА РОЗРАХУНКИ ПЕРЕВІЗНИКІВ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0135647" y="-6971558"/>
            <a:ext cx="1180795" cy="15123910"/>
          </a:xfrm>
          <a:custGeom>
            <a:avLst/>
            <a:gdLst/>
            <a:ahLst/>
            <a:cxnLst/>
            <a:rect r="r" b="b" t="t" l="l"/>
            <a:pathLst>
              <a:path h="15123910" w="1180795">
                <a:moveTo>
                  <a:pt x="0" y="0"/>
                </a:moveTo>
                <a:lnTo>
                  <a:pt x="1180795" y="0"/>
                </a:lnTo>
                <a:lnTo>
                  <a:pt x="1180795" y="15123911"/>
                </a:lnTo>
                <a:lnTo>
                  <a:pt x="0" y="151239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41" r="-85304" b="-12283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26700" y="1533111"/>
            <a:ext cx="6010325" cy="8573025"/>
          </a:xfrm>
          <a:custGeom>
            <a:avLst/>
            <a:gdLst/>
            <a:ahLst/>
            <a:cxnLst/>
            <a:rect r="r" b="b" t="t" l="l"/>
            <a:pathLst>
              <a:path h="8573025" w="6010325">
                <a:moveTo>
                  <a:pt x="0" y="0"/>
                </a:moveTo>
                <a:lnTo>
                  <a:pt x="6010324" y="0"/>
                </a:lnTo>
                <a:lnTo>
                  <a:pt x="6010324" y="8573025"/>
                </a:lnTo>
                <a:lnTo>
                  <a:pt x="0" y="85730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9901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8719" y="177407"/>
            <a:ext cx="2006776" cy="2006776"/>
          </a:xfrm>
          <a:custGeom>
            <a:avLst/>
            <a:gdLst/>
            <a:ahLst/>
            <a:cxnLst/>
            <a:rect r="r" b="b" t="t" l="l"/>
            <a:pathLst>
              <a:path h="2006776" w="2006776">
                <a:moveTo>
                  <a:pt x="0" y="0"/>
                </a:moveTo>
                <a:lnTo>
                  <a:pt x="2006776" y="0"/>
                </a:lnTo>
                <a:lnTo>
                  <a:pt x="2006776" y="2006776"/>
                </a:lnTo>
                <a:lnTo>
                  <a:pt x="0" y="2006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165128" y="1266521"/>
            <a:ext cx="6571317" cy="9106205"/>
          </a:xfrm>
          <a:custGeom>
            <a:avLst/>
            <a:gdLst/>
            <a:ahLst/>
            <a:cxnLst/>
            <a:rect r="r" b="b" t="t" l="l"/>
            <a:pathLst>
              <a:path h="9106205" w="6571317">
                <a:moveTo>
                  <a:pt x="0" y="0"/>
                </a:moveTo>
                <a:lnTo>
                  <a:pt x="6571317" y="0"/>
                </a:lnTo>
                <a:lnTo>
                  <a:pt x="6571317" y="9106205"/>
                </a:lnTo>
                <a:lnTo>
                  <a:pt x="0" y="91062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32" t="0" r="-526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911058" y="1533111"/>
            <a:ext cx="5980621" cy="7889954"/>
          </a:xfrm>
          <a:custGeom>
            <a:avLst/>
            <a:gdLst/>
            <a:ahLst/>
            <a:cxnLst/>
            <a:rect r="r" b="b" t="t" l="l"/>
            <a:pathLst>
              <a:path h="7889954" w="5980621">
                <a:moveTo>
                  <a:pt x="0" y="0"/>
                </a:moveTo>
                <a:lnTo>
                  <a:pt x="5980622" y="0"/>
                </a:lnTo>
                <a:lnTo>
                  <a:pt x="5980622" y="7889955"/>
                </a:lnTo>
                <a:lnTo>
                  <a:pt x="0" y="78899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041" t="0" r="-6041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560410" y="238614"/>
            <a:ext cx="14331269" cy="580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  <a:spcBef>
                <a:spcPct val="0"/>
              </a:spcBef>
            </a:pPr>
            <a:r>
              <a:rPr lang="en-US" b="true" sz="34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ЗВЕРНЕННЯ ТА РОЗРАХУНКИ ПЕРЕВІЗНИКІВ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0135647" y="-6971558"/>
            <a:ext cx="1180795" cy="15123910"/>
          </a:xfrm>
          <a:custGeom>
            <a:avLst/>
            <a:gdLst/>
            <a:ahLst/>
            <a:cxnLst/>
            <a:rect r="r" b="b" t="t" l="l"/>
            <a:pathLst>
              <a:path h="15123910" w="1180795">
                <a:moveTo>
                  <a:pt x="0" y="0"/>
                </a:moveTo>
                <a:lnTo>
                  <a:pt x="1180795" y="0"/>
                </a:lnTo>
                <a:lnTo>
                  <a:pt x="1180795" y="15123911"/>
                </a:lnTo>
                <a:lnTo>
                  <a:pt x="0" y="151239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41" r="-85304" b="-12283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55052" y="1682207"/>
            <a:ext cx="18032948" cy="8817336"/>
          </a:xfrm>
          <a:custGeom>
            <a:avLst/>
            <a:gdLst/>
            <a:ahLst/>
            <a:cxnLst/>
            <a:rect r="r" b="b" t="t" l="l"/>
            <a:pathLst>
              <a:path h="8817336" w="18032948">
                <a:moveTo>
                  <a:pt x="0" y="0"/>
                </a:moveTo>
                <a:lnTo>
                  <a:pt x="18032948" y="0"/>
                </a:lnTo>
                <a:lnTo>
                  <a:pt x="18032948" y="8817336"/>
                </a:lnTo>
                <a:lnTo>
                  <a:pt x="0" y="88173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199" r="-631" b="-1199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0" y="177407"/>
            <a:ext cx="2006776" cy="2006776"/>
          </a:xfrm>
          <a:custGeom>
            <a:avLst/>
            <a:gdLst/>
            <a:ahLst/>
            <a:cxnLst/>
            <a:rect r="r" b="b" t="t" l="l"/>
            <a:pathLst>
              <a:path h="2006776" w="2006776">
                <a:moveTo>
                  <a:pt x="0" y="0"/>
                </a:moveTo>
                <a:lnTo>
                  <a:pt x="2006776" y="0"/>
                </a:lnTo>
                <a:lnTo>
                  <a:pt x="2006776" y="2006776"/>
                </a:lnTo>
                <a:lnTo>
                  <a:pt x="0" y="2006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560410" y="238614"/>
            <a:ext cx="14331269" cy="580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  <a:spcBef>
                <a:spcPct val="0"/>
              </a:spcBef>
            </a:pPr>
            <a:r>
              <a:rPr lang="en-US" b="true" sz="34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МЕТОДИКА РОЗРАХУНКУ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0135647" y="-6971558"/>
            <a:ext cx="1180795" cy="15123910"/>
          </a:xfrm>
          <a:custGeom>
            <a:avLst/>
            <a:gdLst/>
            <a:ahLst/>
            <a:cxnLst/>
            <a:rect r="r" b="b" t="t" l="l"/>
            <a:pathLst>
              <a:path h="15123910" w="1180795">
                <a:moveTo>
                  <a:pt x="0" y="0"/>
                </a:moveTo>
                <a:lnTo>
                  <a:pt x="1180795" y="0"/>
                </a:lnTo>
                <a:lnTo>
                  <a:pt x="1180795" y="15123911"/>
                </a:lnTo>
                <a:lnTo>
                  <a:pt x="0" y="151239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41" r="-85304" b="-12283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8729" y="1488804"/>
            <a:ext cx="9376594" cy="5416404"/>
          </a:xfrm>
          <a:custGeom>
            <a:avLst/>
            <a:gdLst/>
            <a:ahLst/>
            <a:cxnLst/>
            <a:rect r="r" b="b" t="t" l="l"/>
            <a:pathLst>
              <a:path h="5416404" w="9376594">
                <a:moveTo>
                  <a:pt x="0" y="0"/>
                </a:moveTo>
                <a:lnTo>
                  <a:pt x="9376594" y="0"/>
                </a:lnTo>
                <a:lnTo>
                  <a:pt x="9376594" y="5416403"/>
                </a:lnTo>
                <a:lnTo>
                  <a:pt x="0" y="54164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821338" y="4048225"/>
            <a:ext cx="10070341" cy="6055430"/>
          </a:xfrm>
          <a:custGeom>
            <a:avLst/>
            <a:gdLst/>
            <a:ahLst/>
            <a:cxnLst/>
            <a:rect r="r" b="b" t="t" l="l"/>
            <a:pathLst>
              <a:path h="6055430" w="10070341">
                <a:moveTo>
                  <a:pt x="0" y="0"/>
                </a:moveTo>
                <a:lnTo>
                  <a:pt x="10070342" y="0"/>
                </a:lnTo>
                <a:lnTo>
                  <a:pt x="10070342" y="6055431"/>
                </a:lnTo>
                <a:lnTo>
                  <a:pt x="0" y="60554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560410" y="238614"/>
            <a:ext cx="14331269" cy="580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  <a:spcBef>
                <a:spcPct val="0"/>
              </a:spcBef>
            </a:pPr>
            <a:r>
              <a:rPr lang="en-US" b="true" sz="34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МЕТОДИКА РОЗРАХУНКУ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0135647" y="-6971558"/>
            <a:ext cx="1180795" cy="15123910"/>
          </a:xfrm>
          <a:custGeom>
            <a:avLst/>
            <a:gdLst/>
            <a:ahLst/>
            <a:cxnLst/>
            <a:rect r="r" b="b" t="t" l="l"/>
            <a:pathLst>
              <a:path h="15123910" w="1180795">
                <a:moveTo>
                  <a:pt x="0" y="0"/>
                </a:moveTo>
                <a:lnTo>
                  <a:pt x="1180795" y="0"/>
                </a:lnTo>
                <a:lnTo>
                  <a:pt x="1180795" y="15123911"/>
                </a:lnTo>
                <a:lnTo>
                  <a:pt x="0" y="151239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41" r="-85304" b="-12283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508008" y="1371679"/>
            <a:ext cx="12905028" cy="8724032"/>
          </a:xfrm>
          <a:custGeom>
            <a:avLst/>
            <a:gdLst/>
            <a:ahLst/>
            <a:cxnLst/>
            <a:rect r="r" b="b" t="t" l="l"/>
            <a:pathLst>
              <a:path h="8724032" w="12905028">
                <a:moveTo>
                  <a:pt x="0" y="0"/>
                </a:moveTo>
                <a:lnTo>
                  <a:pt x="12905028" y="0"/>
                </a:lnTo>
                <a:lnTo>
                  <a:pt x="12905028" y="8724032"/>
                </a:lnTo>
                <a:lnTo>
                  <a:pt x="0" y="87240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100" r="-1786" b="-210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560410" y="238614"/>
            <a:ext cx="14331269" cy="580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  <a:spcBef>
                <a:spcPct val="0"/>
              </a:spcBef>
            </a:pPr>
            <a:r>
              <a:rPr lang="en-US" b="true" sz="34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МЕТОДИКА РОЗРАХУНКУ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0" y="177407"/>
            <a:ext cx="2006776" cy="2006776"/>
          </a:xfrm>
          <a:custGeom>
            <a:avLst/>
            <a:gdLst/>
            <a:ahLst/>
            <a:cxnLst/>
            <a:rect r="r" b="b" t="t" l="l"/>
            <a:pathLst>
              <a:path h="2006776" w="2006776">
                <a:moveTo>
                  <a:pt x="0" y="0"/>
                </a:moveTo>
                <a:lnTo>
                  <a:pt x="2006776" y="0"/>
                </a:lnTo>
                <a:lnTo>
                  <a:pt x="2006776" y="2006776"/>
                </a:lnTo>
                <a:lnTo>
                  <a:pt x="0" y="20067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10135647" y="-6971558"/>
            <a:ext cx="1180795" cy="15123910"/>
          </a:xfrm>
          <a:custGeom>
            <a:avLst/>
            <a:gdLst/>
            <a:ahLst/>
            <a:cxnLst/>
            <a:rect r="r" b="b" t="t" l="l"/>
            <a:pathLst>
              <a:path h="15123910" w="1180795">
                <a:moveTo>
                  <a:pt x="0" y="0"/>
                </a:moveTo>
                <a:lnTo>
                  <a:pt x="1180795" y="0"/>
                </a:lnTo>
                <a:lnTo>
                  <a:pt x="1180795" y="15123911"/>
                </a:lnTo>
                <a:lnTo>
                  <a:pt x="0" y="151239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2241" r="-85304" b="-12283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84629" y="1248183"/>
            <a:ext cx="10413891" cy="5099686"/>
          </a:xfrm>
          <a:custGeom>
            <a:avLst/>
            <a:gdLst/>
            <a:ahLst/>
            <a:cxnLst/>
            <a:rect r="r" b="b" t="t" l="l"/>
            <a:pathLst>
              <a:path h="5099686" w="10413891">
                <a:moveTo>
                  <a:pt x="0" y="0"/>
                </a:moveTo>
                <a:lnTo>
                  <a:pt x="10413890" y="0"/>
                </a:lnTo>
                <a:lnTo>
                  <a:pt x="10413890" y="5099686"/>
                </a:lnTo>
                <a:lnTo>
                  <a:pt x="0" y="50996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144000" y="5646477"/>
            <a:ext cx="10396167" cy="4640523"/>
          </a:xfrm>
          <a:custGeom>
            <a:avLst/>
            <a:gdLst/>
            <a:ahLst/>
            <a:cxnLst/>
            <a:rect r="r" b="b" t="t" l="l"/>
            <a:pathLst>
              <a:path h="4640523" w="10396167">
                <a:moveTo>
                  <a:pt x="0" y="0"/>
                </a:moveTo>
                <a:lnTo>
                  <a:pt x="10396167" y="0"/>
                </a:lnTo>
                <a:lnTo>
                  <a:pt x="10396167" y="4640523"/>
                </a:lnTo>
                <a:lnTo>
                  <a:pt x="0" y="46405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845" r="-802" b="-845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560410" y="238614"/>
            <a:ext cx="14331269" cy="5803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60"/>
              </a:lnSpc>
              <a:spcBef>
                <a:spcPct val="0"/>
              </a:spcBef>
            </a:pPr>
            <a:r>
              <a:rPr lang="en-US" b="true" sz="34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МЕТОДИКА РОЗРАХУНКУ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DAGiocH5KwY</dc:identifier>
  <dcterms:modified xsi:type="dcterms:W3CDTF">2011-08-01T06:04:30Z</dcterms:modified>
  <cp:revision>1</cp:revision>
  <dc:title>Додайте заголовок</dc:title>
</cp:coreProperties>
</file>