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56" r:id="rId4"/>
    <p:sldId id="258" r:id="rId5"/>
    <p:sldId id="257" r:id="rId6"/>
    <p:sldId id="260" r:id="rId7"/>
    <p:sldId id="262" r:id="rId8"/>
    <p:sldId id="271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2" r:id="rId17"/>
    <p:sldId id="274" r:id="rId18"/>
    <p:sldId id="276" r:id="rId19"/>
    <p:sldId id="27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D0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4;&#1086;&#1087;&#1086;&#1074;&#1110;&#1076;&#1100;%20&#1085;&#1072;%2014%20&#1083;&#1102;&#1090;&#1086;&#1075;&#1086;%202025&#1088;\&#1044;&#1110;&#1072;&#1075;&#1088;&#1072;&#1084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4;&#1086;&#1087;&#1086;&#1074;&#1110;&#1076;&#1100;%20&#1085;&#1072;%2014%20&#1083;&#1102;&#1090;&#1086;&#1075;&#1086;%202025&#1088;\&#1044;&#1110;&#1072;&#1075;&#1088;&#1072;&#1084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4;&#1086;&#1087;&#1086;&#1074;&#1110;&#1076;&#1100;%20&#1085;&#1072;%2014%20&#1083;&#1102;&#1090;&#1086;&#1075;&#1086;%202025&#1088;\&#1044;&#1110;&#1072;&#1075;&#1088;&#1072;&#1084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4;&#1086;&#1087;&#1086;&#1074;&#1110;&#1076;&#1100;%20&#1085;&#1072;%2014%20&#1083;&#1102;&#1090;&#1086;&#1075;&#1086;%202025&#1088;\&#1044;&#1110;&#1072;&#1075;&#1088;&#1072;&#1084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Штатні посади КНП "Звягельська багатопрофільна лікарня" ЗМР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840,75 посад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90756233595802"/>
          <c:y val="0.19501151939340916"/>
          <c:w val="0.40947654199475064"/>
          <c:h val="0.727958296879556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DC-4F8F-ADDC-9C6368C5C9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C-4F8F-ADDC-9C6368C5C9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DC-4F8F-ADDC-9C6368C5C9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DC-4F8F-ADDC-9C6368C5C9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DC-4F8F-ADDC-9C6368C5C9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Лист1!$G$45:$G$49</c:f>
              <c:strCache>
                <c:ptCount val="5"/>
                <c:pt idx="0">
                  <c:v>лікарі</c:v>
                </c:pt>
                <c:pt idx="1">
                  <c:v>фахівці з базовою та неповною вищою медичною освітою</c:v>
                </c:pt>
                <c:pt idx="2">
                  <c:v>молодший медичний персонал</c:v>
                </c:pt>
                <c:pt idx="3">
                  <c:v>спеціалісти не медики</c:v>
                </c:pt>
                <c:pt idx="4">
                  <c:v>інший персонал</c:v>
                </c:pt>
              </c:strCache>
            </c:strRef>
          </c:cat>
          <c:val>
            <c:numRef>
              <c:f>Лист1!$H$45:$H$49</c:f>
              <c:numCache>
                <c:formatCode>General</c:formatCode>
                <c:ptCount val="5"/>
                <c:pt idx="0">
                  <c:v>191</c:v>
                </c:pt>
                <c:pt idx="1">
                  <c:v>362</c:v>
                </c:pt>
                <c:pt idx="2">
                  <c:v>133.5</c:v>
                </c:pt>
                <c:pt idx="3">
                  <c:v>20.5</c:v>
                </c:pt>
                <c:pt idx="4">
                  <c:v>133.75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DC-4F8F-ADDC-9C6368C5C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2-4783-9243-4794E13B16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2-4783-9243-4794E13B16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02-4783-9243-4794E13B1603}"/>
              </c:ext>
            </c:extLst>
          </c:dPt>
          <c:dLbls>
            <c:dLbl>
              <c:idx val="1"/>
              <c:layout>
                <c:manualLayout>
                  <c:x val="6.0884953590431334E-2"/>
                  <c:y val="0.100509363973283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02-4783-9243-4794E13B16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3F67B87-BCBC-4727-BBC2-EA6B5E5CDB7D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302-4783-9243-4794E13B1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Лист1!$B$4:$B$6</c:f>
              <c:strCache>
                <c:ptCount val="3"/>
                <c:pt idx="0">
                  <c:v>кошти НСЗУ - 80,5%</c:v>
                </c:pt>
                <c:pt idx="1">
                  <c:v>кошти міського бюджету - 14,6%</c:v>
                </c:pt>
                <c:pt idx="2">
                  <c:v>платні послуги - 4,9%</c:v>
                </c:pt>
              </c:strCache>
            </c:strRef>
          </c:cat>
          <c:val>
            <c:numRef>
              <c:f>Лист1!$C$4:$C$6</c:f>
              <c:numCache>
                <c:formatCode>General</c:formatCode>
                <c:ptCount val="3"/>
                <c:pt idx="0">
                  <c:v>202.2</c:v>
                </c:pt>
                <c:pt idx="1">
                  <c:v>43.9</c:v>
                </c:pt>
                <c:pt idx="2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02-4783-9243-4794E13B160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129300619741337E-3"/>
          <c:y val="0.86109591970842203"/>
          <c:w val="0.97083552411834551"/>
          <c:h val="7.8125586043935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26206828831876E-2"/>
          <c:y val="4.9525326159901219E-2"/>
          <c:w val="0.93903257305889987"/>
          <c:h val="0.759269691103060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A1AA-4132-B26E-6FD285EBE32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A1AA-4132-B26E-6FD285EBE3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A1AA-4132-B26E-6FD285EBE32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A1AA-4132-B26E-6FD285EBE32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A1AA-4132-B26E-6FD285EBE324}"/>
              </c:ext>
            </c:extLst>
          </c:dPt>
          <c:dPt>
            <c:idx val="1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A1AA-4132-B26E-6FD285EBE324}"/>
              </c:ext>
            </c:extLst>
          </c:dPt>
          <c:dPt>
            <c:idx val="17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A1AA-4132-B26E-6FD285EBE324}"/>
              </c:ext>
            </c:extLst>
          </c:dPt>
          <c:cat>
            <c:strRef>
              <c:f>Лист1!$I$19:$I$40</c:f>
              <c:strCache>
                <c:ptCount val="22"/>
                <c:pt idx="0">
                  <c:v>пакет 3</c:v>
                </c:pt>
                <c:pt idx="1">
                  <c:v>пакет 4</c:v>
                </c:pt>
                <c:pt idx="2">
                  <c:v>пакет 5</c:v>
                </c:pt>
                <c:pt idx="3">
                  <c:v>пакет 7</c:v>
                </c:pt>
                <c:pt idx="4">
                  <c:v>пакет 9</c:v>
                </c:pt>
                <c:pt idx="5">
                  <c:v>пакет 10</c:v>
                </c:pt>
                <c:pt idx="6">
                  <c:v>пакет 11</c:v>
                </c:pt>
                <c:pt idx="7">
                  <c:v>пакет 12</c:v>
                </c:pt>
                <c:pt idx="8">
                  <c:v>пакет 13</c:v>
                </c:pt>
                <c:pt idx="9">
                  <c:v> пакет 14</c:v>
                </c:pt>
                <c:pt idx="10">
                  <c:v>пакет 15</c:v>
                </c:pt>
                <c:pt idx="11">
                  <c:v>пакет 21</c:v>
                </c:pt>
                <c:pt idx="12">
                  <c:v>пакет 22</c:v>
                </c:pt>
                <c:pt idx="13">
                  <c:v>пакет 23</c:v>
                </c:pt>
                <c:pt idx="14">
                  <c:v>пакет 24</c:v>
                </c:pt>
                <c:pt idx="15">
                  <c:v>пакет 35</c:v>
                </c:pt>
                <c:pt idx="16">
                  <c:v>пакет 42</c:v>
                </c:pt>
                <c:pt idx="17">
                  <c:v>пакет 47</c:v>
                </c:pt>
                <c:pt idx="18">
                  <c:v>пакет 50</c:v>
                </c:pt>
                <c:pt idx="19">
                  <c:v>пакет 53</c:v>
                </c:pt>
                <c:pt idx="20">
                  <c:v>пакет 54</c:v>
                </c:pt>
                <c:pt idx="21">
                  <c:v>пакет 60</c:v>
                </c:pt>
              </c:strCache>
            </c:strRef>
          </c:cat>
          <c:val>
            <c:numRef>
              <c:f>Лист1!$J$19:$J$40</c:f>
              <c:numCache>
                <c:formatCode>#,##0.0</c:formatCode>
                <c:ptCount val="22"/>
                <c:pt idx="0">
                  <c:v>32472.3</c:v>
                </c:pt>
                <c:pt idx="1">
                  <c:v>55970.9</c:v>
                </c:pt>
                <c:pt idx="2">
                  <c:v>9240.9</c:v>
                </c:pt>
                <c:pt idx="3">
                  <c:v>8749.2999999999993</c:v>
                </c:pt>
                <c:pt idx="4">
                  <c:v>46958.9</c:v>
                </c:pt>
                <c:pt idx="5">
                  <c:v>458.7</c:v>
                </c:pt>
                <c:pt idx="6">
                  <c:v>296.7</c:v>
                </c:pt>
                <c:pt idx="7">
                  <c:v>777.5</c:v>
                </c:pt>
                <c:pt idx="8">
                  <c:v>371.7</c:v>
                </c:pt>
                <c:pt idx="9">
                  <c:v>46.1</c:v>
                </c:pt>
                <c:pt idx="10">
                  <c:v>10.8</c:v>
                </c:pt>
                <c:pt idx="11">
                  <c:v>972.6</c:v>
                </c:pt>
                <c:pt idx="12">
                  <c:v>337.3</c:v>
                </c:pt>
                <c:pt idx="13">
                  <c:v>397.1</c:v>
                </c:pt>
                <c:pt idx="14">
                  <c:v>1005.5</c:v>
                </c:pt>
                <c:pt idx="15">
                  <c:v>2435.1</c:v>
                </c:pt>
                <c:pt idx="16">
                  <c:v>12642.1</c:v>
                </c:pt>
                <c:pt idx="17">
                  <c:v>15785.9</c:v>
                </c:pt>
                <c:pt idx="18">
                  <c:v>908.7</c:v>
                </c:pt>
                <c:pt idx="19">
                  <c:v>7462.1</c:v>
                </c:pt>
                <c:pt idx="20">
                  <c:v>1058.2</c:v>
                </c:pt>
                <c:pt idx="21">
                  <c:v>3816.2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AA-4132-B26E-6FD285EBE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3410264"/>
        <c:axId val="283411904"/>
      </c:barChart>
      <c:catAx>
        <c:axId val="28341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411904"/>
        <c:crosses val="autoZero"/>
        <c:auto val="1"/>
        <c:lblAlgn val="ctr"/>
        <c:lblOffset val="100"/>
        <c:noMultiLvlLbl val="0"/>
      </c:catAx>
      <c:valAx>
        <c:axId val="283411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8341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Лист1!$M$3</c:f>
              <c:strCache>
                <c:ptCount val="1"/>
                <c:pt idx="0">
                  <c:v>273,7 млн.грн.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084336238163349E-2"/>
                  <c:y val="-3.951612819583171E-2"/>
                </c:manualLayout>
              </c:layout>
              <c:tx>
                <c:rich>
                  <a:bodyPr/>
                  <a:lstStyle/>
                  <a:p>
                    <a:fld id="{BAEDEF84-E0D7-46D9-8519-9646E57803EE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AB7-475F-AF50-50A091175F92}"/>
                </c:ext>
              </c:extLst>
            </c:dLbl>
            <c:dLbl>
              <c:idx val="1"/>
              <c:layout>
                <c:manualLayout>
                  <c:x val="1.0542168119081674E-2"/>
                  <c:y val="-4.516128936666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B7-475F-AF50-50A091175F92}"/>
                </c:ext>
              </c:extLst>
            </c:dLbl>
            <c:dLbl>
              <c:idx val="2"/>
              <c:layout>
                <c:manualLayout>
                  <c:x val="4.6854080529251029E-3"/>
                  <c:y val="-3.3870967024998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B7-475F-AF50-50A091175F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Лист1!$L$4:$L$6</c:f>
              <c:strCache>
                <c:ptCount val="3"/>
                <c:pt idx="0">
                  <c:v>кошти НСЗУ - 81,8%</c:v>
                </c:pt>
                <c:pt idx="1">
                  <c:v>кошти міського бюджету -13,5%</c:v>
                </c:pt>
                <c:pt idx="2">
                  <c:v>платні послуги - 4,7%</c:v>
                </c:pt>
              </c:strCache>
            </c:strRef>
          </c:cat>
          <c:val>
            <c:numRef>
              <c:f>Лист1!$M$4:$M$6</c:f>
              <c:numCache>
                <c:formatCode>General</c:formatCode>
                <c:ptCount val="3"/>
                <c:pt idx="0">
                  <c:v>223.8</c:v>
                </c:pt>
                <c:pt idx="1">
                  <c:v>36.9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7-475F-AF50-50A091175F92}"/>
            </c:ext>
          </c:extLst>
        </c:ser>
        <c:ser>
          <c:idx val="1"/>
          <c:order val="1"/>
          <c:tx>
            <c:strRef>
              <c:f>Лист1!$N$3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Лист1!$L$4:$L$6</c:f>
              <c:strCache>
                <c:ptCount val="3"/>
                <c:pt idx="0">
                  <c:v>кошти НСЗУ - 81,8%</c:v>
                </c:pt>
                <c:pt idx="1">
                  <c:v>кошти міського бюджету -13,5%</c:v>
                </c:pt>
                <c:pt idx="2">
                  <c:v>платні послуги - 4,7%</c:v>
                </c:pt>
              </c:strCache>
            </c:strRef>
          </c:cat>
          <c:val>
            <c:numRef>
              <c:f>Лист1!$N$4:$N$6</c:f>
              <c:numCache>
                <c:formatCode>0.0</c:formatCode>
                <c:ptCount val="3"/>
                <c:pt idx="0">
                  <c:v>81.619256017505478</c:v>
                </c:pt>
                <c:pt idx="1">
                  <c:v>13.457330415754923</c:v>
                </c:pt>
                <c:pt idx="2">
                  <c:v>4.7410649161196208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7-475F-AF50-50A091175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698440"/>
        <c:axId val="284702816"/>
        <c:axId val="342727520"/>
      </c:bar3DChart>
      <c:catAx>
        <c:axId val="27369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02816"/>
        <c:crosses val="autoZero"/>
        <c:auto val="1"/>
        <c:lblAlgn val="ctr"/>
        <c:lblOffset val="100"/>
        <c:noMultiLvlLbl val="0"/>
      </c:catAx>
      <c:valAx>
        <c:axId val="284702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3698440"/>
        <c:crosses val="autoZero"/>
        <c:crossBetween val="between"/>
      </c:valAx>
      <c:serAx>
        <c:axId val="342727520"/>
        <c:scaling>
          <c:orientation val="minMax"/>
        </c:scaling>
        <c:delete val="1"/>
        <c:axPos val="b"/>
        <c:majorTickMark val="none"/>
        <c:minorTickMark val="none"/>
        <c:tickLblPos val="nextTo"/>
        <c:crossAx val="28470281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Лист1!$C$70</c:f>
              <c:strCache>
                <c:ptCount val="1"/>
                <c:pt idx="0">
                  <c:v>гривень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54-45F9-A7E6-A661954DE7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54-45F9-A7E6-A661954DE7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54-45F9-A7E6-A661954DE7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54-45F9-A7E6-A661954DE7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54-45F9-A7E6-A661954DE7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Лист1!$B$71:$B$75</c:f>
              <c:strCache>
                <c:ptCount val="4"/>
                <c:pt idx="0">
                  <c:v>лікарі</c:v>
                </c:pt>
                <c:pt idx="1">
                  <c:v>середній медперсонал</c:v>
                </c:pt>
                <c:pt idx="2">
                  <c:v>молодший персонал</c:v>
                </c:pt>
                <c:pt idx="3">
                  <c:v>інші </c:v>
                </c:pt>
              </c:strCache>
            </c:strRef>
          </c:cat>
          <c:val>
            <c:numRef>
              <c:f>Лист1!$C$71:$C$75</c:f>
              <c:numCache>
                <c:formatCode>#,##0.00</c:formatCode>
                <c:ptCount val="5"/>
                <c:pt idx="0">
                  <c:v>23898.959999999999</c:v>
                </c:pt>
                <c:pt idx="1">
                  <c:v>14380.53</c:v>
                </c:pt>
                <c:pt idx="2">
                  <c:v>8705.1299999999992</c:v>
                </c:pt>
                <c:pt idx="3">
                  <c:v>13737.95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54-45F9-A7E6-A661954DE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7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4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B543-B859-4CE5-8072-6A9CC58F100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521A4-170C-43AF-9E1A-05AE82EF2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4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41668"/>
            <a:ext cx="12191999" cy="583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 фінансового</a:t>
            </a:r>
            <a:r>
              <a:rPr lang="ru-RU" sz="5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плану </a:t>
            </a:r>
            <a:endParaRPr lang="en-US" sz="5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2024</a:t>
            </a:r>
            <a:r>
              <a:rPr lang="uk-UA" sz="5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рік</a:t>
            </a:r>
            <a:endParaRPr lang="en-US" sz="5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Комунального некомерційного підприємства </a:t>
            </a:r>
            <a:endParaRPr lang="en-US" sz="5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«Звягельська багатопрофільна лікарня» </a:t>
            </a:r>
            <a:endParaRPr lang="en-US" sz="5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Звягельської міської ради</a:t>
            </a:r>
            <a:endParaRPr lang="en-US" sz="5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4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836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2" y="0"/>
            <a:ext cx="6847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7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96098"/>
              </p:ext>
            </p:extLst>
          </p:nvPr>
        </p:nvGraphicFramePr>
        <p:xfrm>
          <a:off x="0" y="2"/>
          <a:ext cx="12192000" cy="6857998"/>
        </p:xfrm>
        <a:graphic>
          <a:graphicData uri="http://schemas.openxmlformats.org/drawingml/2006/table">
            <a:tbl>
              <a:tblPr/>
              <a:tblGrid>
                <a:gridCol w="10360250">
                  <a:extLst>
                    <a:ext uri="{9D8B030D-6E8A-4147-A177-3AD203B41FA5}">
                      <a16:colId xmlns:a16="http://schemas.microsoft.com/office/drawing/2014/main" val="1556704564"/>
                    </a:ext>
                  </a:extLst>
                </a:gridCol>
                <a:gridCol w="1831750">
                  <a:extLst>
                    <a:ext uri="{9D8B030D-6E8A-4147-A177-3AD203B41FA5}">
                      <a16:colId xmlns:a16="http://schemas.microsoft.com/office/drawing/2014/main" val="11499461"/>
                    </a:ext>
                  </a:extLst>
                </a:gridCol>
              </a:tblGrid>
              <a:tr h="1316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Виготовлення</a:t>
                      </a:r>
                      <a:r>
                        <a:rPr lang="ru-RU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проектно-</a:t>
                      </a:r>
                      <a:r>
                        <a:rPr lang="ru-RU" sz="2800" b="0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кошторисної</a:t>
                      </a:r>
                      <a:r>
                        <a:rPr lang="ru-RU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документації</a:t>
                      </a:r>
                      <a:r>
                        <a:rPr lang="ru-RU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uk-UA" sz="28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</a:t>
                      </a:r>
                      <a:r>
                        <a:rPr lang="uk-UA" sz="2800" b="0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uk-UA" sz="2800" b="0" i="0" u="none" strike="noStrike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обєкту</a:t>
                      </a:r>
                      <a:r>
                        <a:rPr lang="uk-UA" sz="2800" b="0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«Реконструкція (часткова термомодернізація) лікувального корпусу</a:t>
                      </a:r>
                      <a:endParaRPr lang="ru-RU" sz="2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061874"/>
                  </a:ext>
                </a:extLst>
              </a:tr>
              <a:tr h="1316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Виготовлення</a:t>
                      </a:r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проектно-</a:t>
                      </a:r>
                      <a:r>
                        <a:rPr lang="ru-RU" sz="2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кошторисної</a:t>
                      </a:r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документації</a:t>
                      </a:r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2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каптіальний</a:t>
                      </a:r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3-го поверху </a:t>
                      </a:r>
                      <a:r>
                        <a:rPr lang="ru-RU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у </a:t>
                      </a:r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відділення </a:t>
                      </a:r>
                      <a:r>
                        <a:rPr lang="ru-RU" sz="2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комплексної</a:t>
                      </a:r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реабілітації</a:t>
                      </a:r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2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лікувальному</a:t>
                      </a:r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корпусі</a:t>
                      </a:r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№2) з </a:t>
                      </a:r>
                      <a:r>
                        <a:rPr lang="ru-RU" sz="2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коригуванням</a:t>
                      </a:r>
                      <a:endParaRPr lang="ru-RU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84,0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624347"/>
                  </a:ext>
                </a:extLst>
              </a:tr>
              <a:tr h="821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Капітальний</a:t>
                      </a:r>
                      <a:r>
                        <a:rPr lang="ru-RU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</a:t>
                      </a:r>
                      <a:r>
                        <a:rPr lang="ru-RU" sz="2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ліфта</a:t>
                      </a:r>
                      <a:r>
                        <a:rPr lang="ru-RU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 Г-500 </a:t>
                      </a:r>
                      <a:r>
                        <a:rPr lang="ru-RU" sz="2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харчоблоку</a:t>
                      </a:r>
                      <a:endParaRPr lang="ru-RU" sz="2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80,3</a:t>
                      </a:r>
                      <a:endParaRPr lang="en-US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58789"/>
                  </a:ext>
                </a:extLst>
              </a:tr>
              <a:tr h="880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Капітальний</a:t>
                      </a:r>
                      <a:r>
                        <a:rPr lang="ru-RU" sz="2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</a:t>
                      </a:r>
                      <a:r>
                        <a:rPr lang="ru-RU" sz="2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теплової</a:t>
                      </a:r>
                      <a:r>
                        <a:rPr lang="ru-RU" sz="2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мережі</a:t>
                      </a:r>
                      <a:r>
                        <a:rPr lang="ru-RU" sz="2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2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підвальному</a:t>
                      </a:r>
                      <a:r>
                        <a:rPr lang="ru-RU" sz="2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приміщенні</a:t>
                      </a:r>
                      <a:r>
                        <a:rPr lang="ru-RU" sz="2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2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800" b="0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пологового</a:t>
                      </a:r>
                      <a:r>
                        <a:rPr lang="ru-RU" sz="2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2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хірургічного</a:t>
                      </a:r>
                      <a:r>
                        <a:rPr lang="ru-RU" sz="2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) відділення в </a:t>
                      </a:r>
                      <a:r>
                        <a:rPr lang="ru-RU" sz="2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корпусі</a:t>
                      </a:r>
                      <a:r>
                        <a:rPr lang="ru-RU" sz="2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 №7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en-US" sz="2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007,5</a:t>
                      </a:r>
                      <a:endParaRPr lang="en-US" sz="2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487756"/>
                  </a:ext>
                </a:extLst>
              </a:tr>
              <a:tr h="821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Капітальний</a:t>
                      </a:r>
                      <a:r>
                        <a:rPr lang="ru-RU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</a:t>
                      </a:r>
                      <a:r>
                        <a:rPr lang="ru-RU" sz="28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системи</a:t>
                      </a:r>
                      <a:r>
                        <a:rPr lang="ru-RU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вентиляції</a:t>
                      </a:r>
                      <a:r>
                        <a:rPr lang="ru-RU" sz="28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КДЛ"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572,8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875"/>
                  </a:ext>
                </a:extLst>
              </a:tr>
              <a:tr h="821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Встановлення</a:t>
                      </a:r>
                      <a:r>
                        <a:rPr lang="ru-RU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28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підключення</a:t>
                      </a:r>
                      <a:r>
                        <a:rPr lang="ru-RU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дизельного генератора на 80 кВт</a:t>
                      </a: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299,3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52632"/>
                  </a:ext>
                </a:extLst>
              </a:tr>
              <a:tr h="880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dirty="0" err="1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>Будівництво</a:t>
                      </a:r>
                      <a:r>
                        <a:rPr lang="ru-RU" sz="2800" b="0" i="0" u="none" strike="noStrike" dirty="0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> розвідувально-</a:t>
                      </a:r>
                      <a:r>
                        <a:rPr lang="ru-RU" sz="2800" b="0" i="0" u="none" strike="noStrike" dirty="0" err="1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>експлуатаційної</a:t>
                      </a:r>
                      <a:r>
                        <a:rPr lang="ru-RU" sz="2800" b="0" i="0" u="none" strike="noStrike" dirty="0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>свердловини</a:t>
                      </a:r>
                      <a:r>
                        <a:rPr lang="ru-RU" sz="2800" b="0" i="0" u="none" strike="noStrike" dirty="0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smtClean="0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2800" b="0" i="0" u="none" strike="noStrike" dirty="0" smtClean="0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800" b="0" i="0" u="none" strike="noStrike" dirty="0" smtClean="0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>для </a:t>
                      </a:r>
                      <a:r>
                        <a:rPr lang="ru-RU" sz="2800" b="0" i="0" u="none" strike="noStrike" dirty="0" err="1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>господарсько-побутових</a:t>
                      </a:r>
                      <a:r>
                        <a:rPr lang="ru-RU" sz="2800" b="0" i="0" u="none" strike="noStrike" dirty="0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smtClean="0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</a:t>
                      </a:r>
                      <a:endParaRPr lang="en-US" sz="2800" b="1" i="0" u="none" strike="noStrike" dirty="0">
                        <a:solidFill>
                          <a:srgbClr val="BD0F9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solidFill>
                            <a:srgbClr val="BD0F9C"/>
                          </a:solidFill>
                          <a:effectLst/>
                          <a:latin typeface="Times New Roman" panose="02020603050405020304" pitchFamily="18" charset="0"/>
                        </a:rPr>
                        <a:t>652,7</a:t>
                      </a:r>
                    </a:p>
                    <a:p>
                      <a:pPr algn="ctr" fontAlgn="ctr"/>
                      <a:endParaRPr lang="en-US" sz="2800" b="1" i="0" u="none" strike="noStrike" dirty="0">
                        <a:solidFill>
                          <a:srgbClr val="BD0F9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0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82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99700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0"/>
            <a:ext cx="6319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72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0"/>
            <a:ext cx="12186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9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0"/>
            <a:ext cx="10148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3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7" y="0"/>
            <a:ext cx="569246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1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05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62" y="0"/>
            <a:ext cx="649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1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0571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0"/>
            <a:ext cx="5399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5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566057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2" y="0"/>
            <a:ext cx="6531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0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991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934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" y="0"/>
            <a:ext cx="12184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302061"/>
              </p:ext>
            </p:extLst>
          </p:nvPr>
        </p:nvGraphicFramePr>
        <p:xfrm>
          <a:off x="203199" y="798286"/>
          <a:ext cx="11625943" cy="605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2192000" cy="9724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2800" b="1" dirty="0">
                <a:solidFill>
                  <a:srgbClr val="FF0000"/>
                </a:solidFill>
              </a:rPr>
              <a:t>Дохід КНП "Звягельська багатопрофільна лікарня" ЗМР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uk-UA" sz="2800" b="1" dirty="0" smtClean="0">
                <a:solidFill>
                  <a:srgbClr val="FF0000"/>
                </a:solidFill>
              </a:rPr>
              <a:t>за </a:t>
            </a:r>
            <a:r>
              <a:rPr lang="uk-UA" sz="2800" b="1" dirty="0">
                <a:solidFill>
                  <a:srgbClr val="FF0000"/>
                </a:solidFill>
              </a:rPr>
              <a:t>2024 рік становив </a:t>
            </a:r>
            <a:r>
              <a:rPr lang="en-US" sz="2800" b="1" dirty="0" smtClean="0">
                <a:solidFill>
                  <a:srgbClr val="FF0000"/>
                </a:solidFill>
              </a:rPr>
              <a:t>273,7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мільйона гривень</a:t>
            </a:r>
          </a:p>
        </p:txBody>
      </p:sp>
    </p:spTree>
    <p:extLst>
      <p:ext uri="{BB962C8B-B14F-4D97-AF65-F5344CB8AC3E}">
        <p14:creationId xmlns:p14="http://schemas.microsoft.com/office/powerpoint/2010/main" val="3913715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118672"/>
              </p:ext>
            </p:extLst>
          </p:nvPr>
        </p:nvGraphicFramePr>
        <p:xfrm>
          <a:off x="1" y="420914"/>
          <a:ext cx="12192000" cy="627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" y="0"/>
            <a:ext cx="12192000" cy="9724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4000" b="1" dirty="0" smtClean="0">
                <a:solidFill>
                  <a:srgbClr val="FF0000"/>
                </a:solidFill>
              </a:rPr>
              <a:t>Дохід по ПМГ за 202</a:t>
            </a:r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r>
              <a:rPr lang="uk-UA" sz="4000" b="1" dirty="0" smtClean="0">
                <a:solidFill>
                  <a:srgbClr val="FF0000"/>
                </a:solidFill>
              </a:rPr>
              <a:t> рік становить 202 174,6 тис.грн.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38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704257"/>
              </p:ext>
            </p:extLst>
          </p:nvPr>
        </p:nvGraphicFramePr>
        <p:xfrm>
          <a:off x="580571" y="0"/>
          <a:ext cx="10842172" cy="674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12192000" cy="9724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4000" b="1" dirty="0">
                <a:solidFill>
                  <a:srgbClr val="FF0000"/>
                </a:solidFill>
              </a:rPr>
              <a:t>Видатки за 2024 </a:t>
            </a:r>
            <a:r>
              <a:rPr lang="uk-UA" sz="4000" b="1" dirty="0" smtClean="0">
                <a:solidFill>
                  <a:srgbClr val="FF0000"/>
                </a:solidFill>
              </a:rPr>
              <a:t>рік становили 273,7 млн. грн.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84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866812"/>
              </p:ext>
            </p:extLst>
          </p:nvPr>
        </p:nvGraphicFramePr>
        <p:xfrm>
          <a:off x="0" y="1146629"/>
          <a:ext cx="12192000" cy="571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" y="0"/>
            <a:ext cx="12192000" cy="1422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uk-UA" sz="4000" b="1" dirty="0" err="1" smtClean="0">
                <a:solidFill>
                  <a:srgbClr val="FF0000"/>
                </a:solidFill>
              </a:rPr>
              <a:t>ередня</a:t>
            </a: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>
                <a:solidFill>
                  <a:srgbClr val="FF0000"/>
                </a:solidFill>
              </a:rPr>
              <a:t>зарплата по лікарні за 2024 рік 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uk-UA" sz="4000" b="1" dirty="0" smtClean="0">
                <a:solidFill>
                  <a:srgbClr val="FF0000"/>
                </a:solidFill>
              </a:rPr>
              <a:t>становила </a:t>
            </a:r>
            <a:r>
              <a:rPr lang="uk-UA" sz="4000" b="1" dirty="0">
                <a:solidFill>
                  <a:srgbClr val="FF0000"/>
                </a:solidFill>
              </a:rPr>
              <a:t>15 389,93 гривні</a:t>
            </a:r>
          </a:p>
        </p:txBody>
      </p:sp>
    </p:spTree>
    <p:extLst>
      <p:ext uri="{BB962C8B-B14F-4D97-AF65-F5344CB8AC3E}">
        <p14:creationId xmlns:p14="http://schemas.microsoft.com/office/powerpoint/2010/main" val="32657468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4893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err="1" smtClean="0">
                <a:solidFill>
                  <a:srgbClr val="FF0000"/>
                </a:solidFill>
              </a:rPr>
              <a:t>Найдорожчі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капітальні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видатки</a:t>
            </a:r>
            <a:r>
              <a:rPr lang="ru-RU" sz="2800" b="1" dirty="0" smtClean="0">
                <a:solidFill>
                  <a:srgbClr val="FF0000"/>
                </a:solidFill>
              </a:rPr>
              <a:t> за </a:t>
            </a:r>
            <a:r>
              <a:rPr lang="ru-RU" sz="2800" b="1" dirty="0" err="1" smtClean="0">
                <a:solidFill>
                  <a:srgbClr val="FF0000"/>
                </a:solidFill>
              </a:rPr>
              <a:t>кошти</a:t>
            </a:r>
            <a:r>
              <a:rPr lang="ru-RU" sz="2800" b="1" dirty="0" smtClean="0">
                <a:solidFill>
                  <a:srgbClr val="FF0000"/>
                </a:solidFill>
              </a:rPr>
              <a:t> НСЗУ у 2024 р. (тис. </a:t>
            </a:r>
            <a:r>
              <a:rPr lang="ru-RU" sz="2800" b="1" dirty="0" err="1" smtClean="0">
                <a:solidFill>
                  <a:srgbClr val="FF0000"/>
                </a:solidFill>
              </a:rPr>
              <a:t>грн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endParaRPr lang="uk-UA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64954"/>
              </p:ext>
            </p:extLst>
          </p:nvPr>
        </p:nvGraphicFramePr>
        <p:xfrm>
          <a:off x="248991" y="489401"/>
          <a:ext cx="11689724" cy="636859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516424">
                  <a:extLst>
                    <a:ext uri="{9D8B030D-6E8A-4147-A177-3AD203B41FA5}">
                      <a16:colId xmlns:a16="http://schemas.microsoft.com/office/drawing/2014/main" val="2572656983"/>
                    </a:ext>
                  </a:extLst>
                </a:gridCol>
                <a:gridCol w="2173300">
                  <a:extLst>
                    <a:ext uri="{9D8B030D-6E8A-4147-A177-3AD203B41FA5}">
                      <a16:colId xmlns:a16="http://schemas.microsoft.com/office/drawing/2014/main" val="1398565838"/>
                    </a:ext>
                  </a:extLst>
                </a:gridCol>
              </a:tblGrid>
              <a:tr h="577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 err="1">
                          <a:effectLst/>
                        </a:rPr>
                        <a:t>Джерело</a:t>
                      </a:r>
                      <a:r>
                        <a:rPr lang="ru-RU" sz="2800" u="none" strike="noStrike" dirty="0">
                          <a:effectLst/>
                        </a:rPr>
                        <a:t> </a:t>
                      </a:r>
                      <a:r>
                        <a:rPr lang="ru-RU" sz="2800" u="none" strike="noStrike" dirty="0" err="1">
                          <a:effectLst/>
                        </a:rPr>
                        <a:t>безперебійного</a:t>
                      </a:r>
                      <a:r>
                        <a:rPr lang="ru-RU" sz="2800" u="none" strike="noStrike" dirty="0">
                          <a:effectLst/>
                        </a:rPr>
                        <a:t> </a:t>
                      </a:r>
                      <a:r>
                        <a:rPr lang="ru-RU" sz="2800" u="none" strike="noStrike" dirty="0" err="1" smtClean="0">
                          <a:effectLst/>
                        </a:rPr>
                        <a:t>живлення</a:t>
                      </a:r>
                      <a:r>
                        <a:rPr lang="ru-RU" sz="2800" u="none" strike="noStrike" dirty="0" smtClean="0">
                          <a:effectLst/>
                        </a:rPr>
                        <a:t> </a:t>
                      </a:r>
                      <a:r>
                        <a:rPr lang="ru-RU" sz="2800" u="none" strike="noStrike" dirty="0">
                          <a:effectLst/>
                        </a:rPr>
                        <a:t>для КТ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>
                          <a:effectLst/>
                        </a:rPr>
                        <a:t>1 </a:t>
                      </a:r>
                      <a:r>
                        <a:rPr lang="en-US" sz="3200" u="none" strike="noStrike" dirty="0" smtClean="0">
                          <a:effectLst/>
                        </a:rPr>
                        <a:t>978,0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339193"/>
                  </a:ext>
                </a:extLst>
              </a:tr>
              <a:tr h="577042">
                <a:tc>
                  <a:txBody>
                    <a:bodyPr/>
                    <a:lstStyle/>
                    <a:p>
                      <a:pPr algn="l" fontAlgn="ctr"/>
                      <a:r>
                        <a:rPr lang="uk-UA" sz="2800" u="none" strike="noStrike" dirty="0">
                          <a:effectLst/>
                        </a:rPr>
                        <a:t>Відеогастроскоп </a:t>
                      </a:r>
                      <a:r>
                        <a:rPr lang="en-US" sz="2800" u="none" strike="noStrike" dirty="0">
                          <a:effectLst/>
                        </a:rPr>
                        <a:t>EG-2990K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>
                          <a:effectLst/>
                        </a:rPr>
                        <a:t>1 </a:t>
                      </a:r>
                      <a:r>
                        <a:rPr lang="en-US" sz="3200" u="none" strike="noStrike" dirty="0" smtClean="0">
                          <a:effectLst/>
                        </a:rPr>
                        <a:t>277,0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7520437"/>
                  </a:ext>
                </a:extLst>
              </a:tr>
              <a:tr h="1001534">
                <a:tc>
                  <a:txBody>
                    <a:bodyPr/>
                    <a:lstStyle/>
                    <a:p>
                      <a:pPr algn="l" fontAlgn="ctr"/>
                      <a:r>
                        <a:rPr lang="uk-UA" sz="2800" u="none" strike="noStrike" dirty="0" err="1">
                          <a:effectLst/>
                        </a:rPr>
                        <a:t>Ендохірургічне</a:t>
                      </a:r>
                      <a:r>
                        <a:rPr lang="uk-UA" sz="2800" u="none" strike="noStrike" dirty="0">
                          <a:effectLst/>
                        </a:rPr>
                        <a:t> обладнання </a:t>
                      </a:r>
                      <a:r>
                        <a:rPr lang="uk-UA" sz="2800" u="none" strike="noStrike" dirty="0" smtClean="0">
                          <a:effectLst/>
                        </a:rPr>
                        <a:t/>
                      </a:r>
                      <a:br>
                        <a:rPr lang="uk-UA" sz="2800" u="none" strike="noStrike" dirty="0" smtClean="0">
                          <a:effectLst/>
                        </a:rPr>
                      </a:br>
                      <a:r>
                        <a:rPr lang="uk-UA" sz="2800" u="none" strike="noStrike" dirty="0" smtClean="0">
                          <a:effectLst/>
                        </a:rPr>
                        <a:t>для </a:t>
                      </a:r>
                      <a:r>
                        <a:rPr lang="uk-UA" sz="2800" u="none" strike="noStrike" dirty="0" err="1">
                          <a:effectLst/>
                        </a:rPr>
                        <a:t>лапароскопії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>
                          <a:effectLst/>
                        </a:rPr>
                        <a:t>1 </a:t>
                      </a:r>
                      <a:r>
                        <a:rPr lang="en-US" sz="3200" u="none" strike="noStrike" dirty="0" smtClean="0">
                          <a:effectLst/>
                        </a:rPr>
                        <a:t>232,1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3448342"/>
                  </a:ext>
                </a:extLst>
              </a:tr>
              <a:tr h="1001534">
                <a:tc>
                  <a:txBody>
                    <a:bodyPr/>
                    <a:lstStyle/>
                    <a:p>
                      <a:pPr algn="l" fontAlgn="ctr"/>
                      <a:r>
                        <a:rPr lang="uk-UA" sz="2800" u="none" strike="noStrike" dirty="0">
                          <a:effectLst/>
                        </a:rPr>
                        <a:t>Комплекс </a:t>
                      </a:r>
                      <a:r>
                        <a:rPr lang="uk-UA" sz="2800" u="none" strike="noStrike" dirty="0" err="1" smtClean="0">
                          <a:effectLst/>
                        </a:rPr>
                        <a:t>електро</a:t>
                      </a:r>
                      <a:r>
                        <a:rPr lang="uk-UA" sz="2800" u="none" strike="noStrike" dirty="0" smtClean="0">
                          <a:effectLst/>
                        </a:rPr>
                        <a:t>-</a:t>
                      </a:r>
                      <a:br>
                        <a:rPr lang="uk-UA" sz="2800" u="none" strike="noStrike" dirty="0" smtClean="0">
                          <a:effectLst/>
                        </a:rPr>
                      </a:br>
                      <a:r>
                        <a:rPr lang="uk-UA" sz="2800" u="none" strike="noStrike" dirty="0" err="1" smtClean="0">
                          <a:effectLst/>
                        </a:rPr>
                        <a:t>нейроміографічний</a:t>
                      </a:r>
                      <a:r>
                        <a:rPr lang="uk-UA" sz="2800" u="none" strike="noStrike" dirty="0" smtClean="0">
                          <a:effectLst/>
                        </a:rPr>
                        <a:t> </a:t>
                      </a:r>
                      <a:r>
                        <a:rPr lang="uk-UA" sz="2800" u="none" strike="noStrike" dirty="0">
                          <a:effectLst/>
                        </a:rPr>
                        <a:t>комп’ютерний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 smtClean="0">
                          <a:effectLst/>
                        </a:rPr>
                        <a:t>365,8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170518"/>
                  </a:ext>
                </a:extLst>
              </a:tr>
              <a:tr h="577042">
                <a:tc>
                  <a:txBody>
                    <a:bodyPr/>
                    <a:lstStyle/>
                    <a:p>
                      <a:pPr algn="l" fontAlgn="ctr"/>
                      <a:r>
                        <a:rPr lang="uk-UA" sz="2800" u="none" strike="noStrike" dirty="0">
                          <a:effectLst/>
                        </a:rPr>
                        <a:t>Монітори пацієнта 3 шт.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 smtClean="0">
                          <a:effectLst/>
                        </a:rPr>
                        <a:t>368,4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3807202"/>
                  </a:ext>
                </a:extLst>
              </a:tr>
              <a:tr h="577042">
                <a:tc>
                  <a:txBody>
                    <a:bodyPr/>
                    <a:lstStyle/>
                    <a:p>
                      <a:pPr algn="l" fontAlgn="ctr"/>
                      <a:r>
                        <a:rPr lang="uk-UA" sz="2800" u="none" strike="noStrike" dirty="0">
                          <a:effectLst/>
                        </a:rPr>
                        <a:t>Монітор </a:t>
                      </a:r>
                      <a:r>
                        <a:rPr lang="en-US" sz="2800" u="none" strike="noStrike" dirty="0">
                          <a:effectLst/>
                        </a:rPr>
                        <a:t>Root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 smtClean="0">
                          <a:effectLst/>
                        </a:rPr>
                        <a:t>552,2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4330127"/>
                  </a:ext>
                </a:extLst>
              </a:tr>
              <a:tr h="577042">
                <a:tc>
                  <a:txBody>
                    <a:bodyPr/>
                    <a:lstStyle/>
                    <a:p>
                      <a:pPr algn="l" fontAlgn="ctr"/>
                      <a:r>
                        <a:rPr lang="uk-UA" sz="2800" u="none" strike="noStrike" dirty="0">
                          <a:effectLst/>
                        </a:rPr>
                        <a:t>Відеогастроскоп 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 smtClean="0">
                          <a:effectLst/>
                        </a:rPr>
                        <a:t>659,4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2702139"/>
                  </a:ext>
                </a:extLst>
              </a:tr>
              <a:tr h="577042">
                <a:tc>
                  <a:txBody>
                    <a:bodyPr/>
                    <a:lstStyle/>
                    <a:p>
                      <a:pPr algn="l" fontAlgn="ctr"/>
                      <a:r>
                        <a:rPr lang="uk-UA" sz="2800" u="none" strike="noStrike" dirty="0">
                          <a:effectLst/>
                        </a:rPr>
                        <a:t>Камера </a:t>
                      </a:r>
                      <a:r>
                        <a:rPr lang="uk-UA" sz="2800" u="none" strike="noStrike" dirty="0" err="1">
                          <a:effectLst/>
                        </a:rPr>
                        <a:t>парафармалінова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 smtClean="0">
                          <a:effectLst/>
                        </a:rPr>
                        <a:t>274,4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2846701"/>
                  </a:ext>
                </a:extLst>
              </a:tr>
              <a:tr h="903277">
                <a:tc>
                  <a:txBody>
                    <a:bodyPr/>
                    <a:lstStyle/>
                    <a:p>
                      <a:pPr algn="l" fontAlgn="ctr"/>
                      <a:r>
                        <a:rPr lang="uk-UA" sz="2800" u="none" strike="noStrike" dirty="0">
                          <a:effectLst/>
                        </a:rPr>
                        <a:t>Портативний венозний сканер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 smtClean="0">
                          <a:effectLst/>
                        </a:rPr>
                        <a:t>196,0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5901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5464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68" y="0"/>
            <a:ext cx="42062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7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700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0"/>
            <a:ext cx="6050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9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191</Words>
  <Application>Microsoft Office PowerPoint</Application>
  <PresentationFormat>Широкоэкранный</PresentationFormat>
  <Paragraphs>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2025-02-13T14:11:42Z</dcterms:created>
  <dcterms:modified xsi:type="dcterms:W3CDTF">2025-03-25T09:33:36Z</dcterms:modified>
</cp:coreProperties>
</file>