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mazing Slab" panose="020B0604020202020204" charset="0"/>
      <p:regular r:id="rId14"/>
    </p:embeddedFont>
    <p:embeddedFont>
      <p:font typeface="Amazing Slab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l="-11527" r="-107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4398" y="2461901"/>
            <a:ext cx="15679204" cy="607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РОЗМІЩЕНЯ ВІДКРИТИХ ЛІТНІХ МАЙДАНЧИКІВ БІЛЯ ОБ’ЄКТІВ ГРОМАДСЬКОГО ХАРЧУВАННЯ</a:t>
            </a:r>
          </a:p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ТА ЗАКЛАДІВ ПРОДОВОЛЬЧОЇ ТОРГІВЛІ   НА ТЕРИТОРІЇ ЗВЯГЕЛЬСЬКОЇ МІСЬКОЇ ТЕРИТОРІАЛЬНОЇ ГРОМАДИ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3837" y="151397"/>
            <a:ext cx="7764827" cy="9984207"/>
          </a:xfrm>
          <a:custGeom>
            <a:avLst/>
            <a:gdLst/>
            <a:ahLst/>
            <a:cxnLst/>
            <a:rect l="l" t="t" r="r" b="b"/>
            <a:pathLst>
              <a:path w="7764827" h="9984207">
                <a:moveTo>
                  <a:pt x="0" y="0"/>
                </a:moveTo>
                <a:lnTo>
                  <a:pt x="7764827" y="0"/>
                </a:lnTo>
                <a:lnTo>
                  <a:pt x="7764827" y="9984206"/>
                </a:lnTo>
                <a:lnTo>
                  <a:pt x="0" y="9984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47" b="-184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6914852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Мартищук У.І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02789" y="3635235"/>
            <a:ext cx="6121510" cy="474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28,88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Соборості, 47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кав’ярня “Greenwood”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872223" cy="7829630"/>
          </a:xfrm>
          <a:custGeom>
            <a:avLst/>
            <a:gdLst/>
            <a:ahLst/>
            <a:cxnLst/>
            <a:rect l="l" t="t" r="r" b="b"/>
            <a:pathLst>
              <a:path w="5872223" h="7829630">
                <a:moveTo>
                  <a:pt x="0" y="0"/>
                </a:moveTo>
                <a:lnTo>
                  <a:pt x="5872223" y="0"/>
                </a:lnTo>
                <a:lnTo>
                  <a:pt x="5872223" y="7829630"/>
                </a:lnTo>
                <a:lnTo>
                  <a:pt x="0" y="7829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06598" y="4656743"/>
            <a:ext cx="7531838" cy="5648879"/>
          </a:xfrm>
          <a:custGeom>
            <a:avLst/>
            <a:gdLst/>
            <a:ahLst/>
            <a:cxnLst/>
            <a:rect l="l" t="t" r="r" b="b"/>
            <a:pathLst>
              <a:path w="7531838" h="5648879">
                <a:moveTo>
                  <a:pt x="0" y="0"/>
                </a:moveTo>
                <a:lnTo>
                  <a:pt x="7531839" y="0"/>
                </a:lnTo>
                <a:lnTo>
                  <a:pt x="7531839" y="5648879"/>
                </a:lnTo>
                <a:lnTo>
                  <a:pt x="0" y="564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792934" y="1837311"/>
            <a:ext cx="7116068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Савчук С.І.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94850" y="3660387"/>
            <a:ext cx="6624549" cy="382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82,78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Соборності,14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“Рудь”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7116068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Хомеча В.С.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94850" y="3660387"/>
            <a:ext cx="6624549" cy="382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2,6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Соборності,7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“Троя”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4764" y="1958299"/>
            <a:ext cx="16054536" cy="479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Рішення міської ради від 25.04.2024 № 1186</a:t>
            </a:r>
          </a:p>
          <a:p>
            <a:pPr algn="just">
              <a:lnSpc>
                <a:spcPts val="6159"/>
              </a:lnSpc>
              <a:spcBef>
                <a:spcPct val="0"/>
              </a:spcBef>
            </a:pPr>
            <a:endParaRPr lang="en-US" sz="4399" b="1">
              <a:solidFill>
                <a:srgbClr val="142850"/>
              </a:solidFill>
              <a:latin typeface="Amazing Slab Bold"/>
              <a:ea typeface="Amazing Slab Bold"/>
              <a:cs typeface="Amazing Slab Bold"/>
              <a:sym typeface="Amazing Slab Bold"/>
            </a:endParaRPr>
          </a:p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Про затвердження  Порядку розміщення відкритих літніх майданчиків   біля    об’єктів громадського харчування  та закладів  продовольчої торгівлі         на території Звягельської міської територіальної  громади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9726" y="1907995"/>
            <a:ext cx="14640964" cy="557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Підставою для встановлення відкритого літнього майданчика біля об’єкта громадського харчування та закладів продовольчої торгівлі на території Звягельської міської територіальної громади є </a:t>
            </a:r>
            <a:r>
              <a:rPr lang="en-US" sz="43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рішення виконавчого комітету</a:t>
            </a:r>
            <a:r>
              <a:rPr lang="en-US" sz="43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 Звягельської міської ради, наявність </a:t>
            </a:r>
            <a:r>
              <a:rPr lang="en-US" sz="43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Договору</a:t>
            </a:r>
            <a:r>
              <a:rPr lang="en-US" sz="43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  відкритого літнього майданчика.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44647" y="251611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6976" y="1312890"/>
            <a:ext cx="17311433" cy="770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Порядок оплати за розміщення відкритого літнього майданчику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За наявності документа на користування земельною ділянкою для комерційної діяльності плата до бюджету Звягельської МТГ не здійснюється.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Розмір місячної плати за розміщення відкритого літнього майданчика встановлюється на підставі розрахунку за 1 кв. м вказаної у схемі прив’язки площі: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Рп = П * ЗПмін *1 % ,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де Рп – розмір плати за 1 місяць, грн,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П – загальна площа майданчика , м2, 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mazing Slab"/>
                <a:ea typeface="Amazing Slab"/>
                <a:cs typeface="Amazing Slab"/>
                <a:sym typeface="Amazing Slab"/>
              </a:rPr>
              <a:t>ЗПмін – розмір мінімальної заробітної плати, що діє на момент надання погодження.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Amazing Slab"/>
              <a:ea typeface="Amazing Slab"/>
              <a:cs typeface="Amazing Slab"/>
              <a:sym typeface="Amazing Slab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" y="8696325"/>
            <a:ext cx="1794023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До</a:t>
            </a:r>
            <a:r>
              <a:rPr lang="en-US" sz="4500" b="1" dirty="0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 </a:t>
            </a:r>
            <a:r>
              <a:rPr lang="en-US" sz="4500" b="1" dirty="0" err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бюджету</a:t>
            </a:r>
            <a:r>
              <a:rPr lang="en-US" sz="4500" b="1" dirty="0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 </a:t>
            </a:r>
            <a:r>
              <a:rPr lang="en-US" sz="4500" b="1" dirty="0" err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надійшло</a:t>
            </a:r>
            <a:r>
              <a:rPr lang="en-US" sz="4500" b="1" dirty="0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 </a:t>
            </a:r>
            <a:r>
              <a:rPr lang="en-US" sz="4500" b="1" dirty="0" err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за</a:t>
            </a:r>
            <a:r>
              <a:rPr lang="en-US" sz="4500" b="1" dirty="0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 </a:t>
            </a:r>
            <a:r>
              <a:rPr lang="uk-UA" sz="4500" b="1" dirty="0" smtClean="0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5 місяців 2024 року 113 530 грн.</a:t>
            </a:r>
            <a:endParaRPr lang="en-US" sz="4500" b="1" dirty="0">
              <a:solidFill>
                <a:srgbClr val="142850"/>
              </a:solidFill>
              <a:latin typeface="Amazing Slab Bold"/>
              <a:ea typeface="Amazing Slab Bold"/>
              <a:cs typeface="Amazing Slab Bold"/>
              <a:sym typeface="Amazing Slab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7116068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Калошин О.В.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0387"/>
            <a:ext cx="6624549" cy="566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10,92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Симона Петлюри,5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“Мама Люба”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6914852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Косянчук І.М.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0387"/>
            <a:ext cx="6624549" cy="566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10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6 -А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 “Моbile Аксесуари Kava ToGo”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6914852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Сальчук С.С.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0387"/>
            <a:ext cx="6624549" cy="474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15,5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Соборності,11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 “Моbile Аксесуари Kava ToGo”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483110" cy="7359879"/>
          </a:xfrm>
          <a:custGeom>
            <a:avLst/>
            <a:gdLst/>
            <a:ahLst/>
            <a:cxnLst/>
            <a:rect l="l" t="t" r="r" b="b"/>
            <a:pathLst>
              <a:path w="5483110" h="7359879">
                <a:moveTo>
                  <a:pt x="0" y="0"/>
                </a:moveTo>
                <a:lnTo>
                  <a:pt x="5483110" y="0"/>
                </a:lnTo>
                <a:lnTo>
                  <a:pt x="548311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64680" y="2927121"/>
            <a:ext cx="5483110" cy="7359879"/>
          </a:xfrm>
          <a:custGeom>
            <a:avLst/>
            <a:gdLst/>
            <a:ahLst/>
            <a:cxnLst/>
            <a:rect l="l" t="t" r="r" b="b"/>
            <a:pathLst>
              <a:path w="5483110" h="7359879">
                <a:moveTo>
                  <a:pt x="0" y="0"/>
                </a:moveTo>
                <a:lnTo>
                  <a:pt x="5483110" y="0"/>
                </a:lnTo>
                <a:lnTo>
                  <a:pt x="548311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182463" y="1878101"/>
            <a:ext cx="6914852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Ващенко О.М.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89605" y="3735843"/>
            <a:ext cx="6121510" cy="474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49,4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Шевченка,12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ресторан “Манхетен”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071" y="0"/>
            <a:ext cx="7810986" cy="10414648"/>
          </a:xfrm>
          <a:custGeom>
            <a:avLst/>
            <a:gdLst/>
            <a:ahLst/>
            <a:cxnLst/>
            <a:rect l="l" t="t" r="r" b="b"/>
            <a:pathLst>
              <a:path w="7810986" h="10414648">
                <a:moveTo>
                  <a:pt x="0" y="0"/>
                </a:moveTo>
                <a:lnTo>
                  <a:pt x="7810986" y="0"/>
                </a:lnTo>
                <a:lnTo>
                  <a:pt x="7810986" y="10414648"/>
                </a:lnTo>
                <a:lnTo>
                  <a:pt x="0" y="10414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37311"/>
            <a:ext cx="6914852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Нерода Ю.Ю.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02789" y="3635235"/>
            <a:ext cx="6121510" cy="474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32,3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Шевченка,1 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кав’ярня “Хайпова кава”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308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Amazing Slab</vt:lpstr>
      <vt:lpstr>Arial</vt:lpstr>
      <vt:lpstr>Amazing Slab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розміщення відкритих літніх майданчиків біля об’єктів громадського харчування та закладів продовольчої торгівлі на території Звягельської міської територіальної громади.</dc:title>
  <cp:lastModifiedBy>Пользователь Windows</cp:lastModifiedBy>
  <cp:revision>2</cp:revision>
  <dcterms:created xsi:type="dcterms:W3CDTF">2006-08-16T00:00:00Z</dcterms:created>
  <dcterms:modified xsi:type="dcterms:W3CDTF">2025-04-22T11:27:34Z</dcterms:modified>
  <dc:identifier>DAGF4HhYE8s</dc:identifier>
</cp:coreProperties>
</file>