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70" r:id="rId5"/>
    <p:sldId id="277" r:id="rId6"/>
    <p:sldId id="268" r:id="rId7"/>
    <p:sldId id="276" r:id="rId8"/>
    <p:sldId id="269" r:id="rId9"/>
    <p:sldId id="278" r:id="rId10"/>
    <p:sldId id="267" r:id="rId11"/>
    <p:sldId id="271" r:id="rId12"/>
    <p:sldId id="272" r:id="rId13"/>
    <p:sldId id="273" r:id="rId14"/>
    <p:sldId id="263" r:id="rId1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52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53-4D0D-AC44-DFB9B0AD205F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F53-4D0D-AC44-DFB9B0AD205F}"/>
              </c:ext>
            </c:extLst>
          </c:dPt>
          <c:dPt>
            <c:idx val="2"/>
            <c:bubble3D val="0"/>
            <c:explosion val="9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53-4D0D-AC44-DFB9B0AD205F}"/>
              </c:ext>
            </c:extLst>
          </c:dPt>
          <c:dPt>
            <c:idx val="3"/>
            <c:bubble3D val="0"/>
            <c:explosion val="11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F53-4D0D-AC44-DFB9B0AD205F}"/>
              </c:ext>
            </c:extLst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53-4D0D-AC44-DFB9B0AD205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49021,70</a:t>
                    </a:r>
                    <a:r>
                      <a:rPr lang="en-US" baseline="0"/>
                      <a:t>; </a:t>
                    </a:r>
                    <a:fld id="{95C55D4E-106E-45D6-8077-7014E354A6BA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61,0</a:t>
                    </a:r>
                    <a:r>
                      <a:rPr lang="en-US" baseline="0" dirty="0" smtClean="0"/>
                      <a:t>; </a:t>
                    </a:r>
                    <a:fld id="{EA3910F0-7576-401E-BD2A-D65B86602B17}" type="PERCENTAGE">
                      <a:rPr lang="en-US" baseline="0"/>
                      <a:pPr/>
                      <a:t>[ПРОЦЕНТ]</a:t>
                    </a:fld>
                    <a:endParaRPr lang="en-US" baseline="0" dirty="0" smtClean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113,75</a:t>
                    </a:r>
                    <a:r>
                      <a:rPr lang="en-US" baseline="0" dirty="0" smtClean="0"/>
                      <a:t>; </a:t>
                    </a:r>
                    <a:fld id="{9FAB21C3-7750-4E04-9BF3-AECB0586ED09}" type="PERCENTAGE">
                      <a:rPr lang="en-US" baseline="0" smtClean="0"/>
                      <a:pPr>
                        <a:defRPr/>
                      </a:pPr>
                      <a:t>[ПРОЦЕНТ]</a:t>
                    </a:fld>
                    <a:endParaRPr lang="en-US" baseline="0" dirty="0" smtClean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00308641975309"/>
                      <c:h val="5.116811604513778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17,5</a:t>
                    </a:r>
                    <a:r>
                      <a:rPr lang="en-US" baseline="0" dirty="0" smtClean="0"/>
                      <a:t>; </a:t>
                    </a:r>
                    <a:fld id="{84F58AF4-E2BF-405A-8F30-78A698BCD3B6}" type="PERCENTAGE">
                      <a:rPr lang="en-US" baseline="0"/>
                      <a:pPr/>
                      <a:t>[ПРОЦЕНТ]</a:t>
                    </a:fld>
                    <a:endParaRPr lang="en-US" baseline="0" dirty="0" smtClean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Аркуш1!$A$2:$A$6</c:f>
              <c:strCache>
                <c:ptCount val="5"/>
                <c:pt idx="1">
                  <c:v>Лікарі </c:v>
                </c:pt>
                <c:pt idx="2">
                  <c:v>Медичні сестри</c:v>
                </c:pt>
                <c:pt idx="3">
                  <c:v>Молодший медичний персонал</c:v>
                </c:pt>
                <c:pt idx="4">
                  <c:v>Інші</c:v>
                </c:pt>
              </c:strCache>
            </c:strRef>
          </c:cat>
          <c:val>
            <c:numRef>
              <c:f>Аркуш1!$B$2:$B$6</c:f>
              <c:numCache>
                <c:formatCode>0.00</c:formatCode>
                <c:ptCount val="5"/>
                <c:pt idx="1">
                  <c:v>61</c:v>
                </c:pt>
                <c:pt idx="2">
                  <c:v>113.75</c:v>
                </c:pt>
                <c:pt idx="3">
                  <c:v>17.5</c:v>
                </c:pt>
                <c:pt idx="4">
                  <c:v>27.75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53-4D0D-AC44-DFB9B0AD205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ayout>
        <c:manualLayout>
          <c:xMode val="edge"/>
          <c:yMode val="edge"/>
          <c:x val="0.63248143511537269"/>
          <c:y val="0.21596995520722306"/>
          <c:w val="0.35848507696247184"/>
          <c:h val="0.60259168965984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53-4D0D-AC44-DFB9B0AD205F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F53-4D0D-AC44-DFB9B0AD205F}"/>
              </c:ext>
            </c:extLst>
          </c:dPt>
          <c:dPt>
            <c:idx val="2"/>
            <c:bubble3D val="0"/>
            <c:explosion val="9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53-4D0D-AC44-DFB9B0AD205F}"/>
              </c:ext>
            </c:extLst>
          </c:dPt>
          <c:dPt>
            <c:idx val="3"/>
            <c:bubble3D val="0"/>
            <c:explosion val="11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F53-4D0D-AC44-DFB9B0AD205F}"/>
              </c:ext>
            </c:extLst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53-4D0D-AC44-DFB9B0AD205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49021,70</a:t>
                    </a:r>
                    <a:r>
                      <a:rPr lang="en-US" baseline="0"/>
                      <a:t>; </a:t>
                    </a:r>
                    <a:fld id="{95C55D4E-106E-45D6-8077-7014E354A6BA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 </a:t>
                    </a:r>
                    <a:fld id="{EA3910F0-7576-401E-BD2A-D65B86602B17}" type="PERCENTAGE">
                      <a:rPr lang="en-US" baseline="0" smtClean="0"/>
                      <a:pPr/>
                      <a:t>[ПРОЦЕНТ]</a:t>
                    </a:fld>
                    <a:endParaRPr lang="en-US" baseline="0" dirty="0" smtClean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smtClean="0"/>
                      <a:t> </a:t>
                    </a:r>
                    <a:fld id="{9FAB21C3-7750-4E04-9BF3-AECB0586ED09}" type="PERCENTAGE">
                      <a:rPr lang="en-US" baseline="0" smtClean="0"/>
                      <a:pPr>
                        <a:defRPr/>
                      </a:pPr>
                      <a:t>[ПРОЦЕНТ]</a:t>
                    </a:fld>
                    <a:endParaRPr lang="en-US" baseline="0" dirty="0" smtClean="0"/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600308641975309"/>
                      <c:h val="5.116811604513778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aseline="0" dirty="0" smtClean="0"/>
                      <a:t> </a:t>
                    </a:r>
                    <a:fld id="{84F58AF4-E2BF-405A-8F30-78A698BCD3B6}" type="PERCENTAGE">
                      <a:rPr lang="en-US" baseline="0"/>
                      <a:pPr/>
                      <a:t>[ПРОЦЕНТ]</a:t>
                    </a:fld>
                    <a:endParaRPr lang="en-US" baseline="0" dirty="0" smtClean="0"/>
                  </a:p>
                </c:rich>
              </c:tx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Аркуш1!$A$2:$A$6</c:f>
              <c:strCache>
                <c:ptCount val="4"/>
                <c:pt idx="1">
                  <c:v>Лікар терапевт</c:v>
                </c:pt>
                <c:pt idx="2">
                  <c:v>Лікар-педіатр</c:v>
                </c:pt>
                <c:pt idx="3">
                  <c:v>Лікар загальної практики - сімейний лікар</c:v>
                </c:pt>
              </c:strCache>
            </c:strRef>
          </c:cat>
          <c:val>
            <c:numRef>
              <c:f>Аркуш1!$B$2:$B$6</c:f>
              <c:numCache>
                <c:formatCode>0.00</c:formatCode>
                <c:ptCount val="5"/>
                <c:pt idx="1">
                  <c:v>3.9</c:v>
                </c:pt>
                <c:pt idx="2">
                  <c:v>18.3</c:v>
                </c:pt>
                <c:pt idx="3">
                  <c:v>77.900000000000006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53-4D0D-AC44-DFB9B0AD205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</c:legendEntry>
      <c:legendEntry>
        <c:idx val="4"/>
        <c:delete val="1"/>
      </c:legendEntry>
      <c:layout>
        <c:manualLayout>
          <c:xMode val="edge"/>
          <c:yMode val="edge"/>
          <c:x val="0.63248143511537269"/>
          <c:y val="0.21596995520722306"/>
          <c:w val="0.35848507696247184"/>
          <c:h val="0.60259168965984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53-4D0D-AC44-DFB9B0AD205F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F53-4D0D-AC44-DFB9B0AD205F}"/>
              </c:ext>
            </c:extLst>
          </c:dPt>
          <c:dPt>
            <c:idx val="2"/>
            <c:bubble3D val="0"/>
            <c:explosion val="9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53-4D0D-AC44-DFB9B0AD205F}"/>
              </c:ext>
            </c:extLst>
          </c:dPt>
          <c:dPt>
            <c:idx val="3"/>
            <c:bubble3D val="0"/>
            <c:explosion val="11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F53-4D0D-AC44-DFB9B0AD205F}"/>
              </c:ext>
            </c:extLst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53-4D0D-AC44-DFB9B0AD205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49021,70</a:t>
                    </a:r>
                    <a:r>
                      <a:rPr lang="en-US" baseline="0"/>
                      <a:t>; </a:t>
                    </a:r>
                    <a:fld id="{95C55D4E-106E-45D6-8077-7014E354A6BA}" type="PERCENTAGE">
                      <a:rPr lang="en-US" baseline="0"/>
                      <a:pPr/>
                      <a:t>[ПРОЦЕНТ]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F53-4D0D-AC44-DFB9B0AD205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1606651599105668"/>
                  <c:y val="0.10395820734725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9895,70</a:t>
                    </a:r>
                    <a:r>
                      <a:rPr lang="en-US" baseline="0" dirty="0"/>
                      <a:t>; </a:t>
                    </a:r>
                    <a:fld id="{EA3910F0-7576-401E-BD2A-D65B86602B17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F53-4D0D-AC44-DFB9B0AD205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0106287061339554"/>
                  <c:y val="0.175397810366545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2285,00</a:t>
                    </a:r>
                    <a:r>
                      <a:rPr lang="en-US" baseline="0" dirty="0"/>
                      <a:t>; </a:t>
                    </a:r>
                    <a:fld id="{9FAB21C3-7750-4E04-9BF3-AECB0586ED09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F53-4D0D-AC44-DFB9B0AD205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8.1533853407212989E-2"/>
                  <c:y val="0.113643218028958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1696,00</a:t>
                    </a:r>
                    <a:r>
                      <a:rPr lang="en-US" baseline="0" dirty="0"/>
                      <a:t>; </a:t>
                    </a:r>
                    <a:fld id="{84F58AF4-E2BF-405A-8F30-78A698BCD3B6}" type="PERCENTAGE">
                      <a:rPr lang="en-US" baseline="0"/>
                      <a:pPr/>
                      <a:t>[ПРОЦЕНТ]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F53-4D0D-AC44-DFB9B0AD205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4.0276562651890738E-2"/>
                  <c:y val="3.839448090936668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F53-4D0D-AC44-DFB9B0AD205F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Аркуш1!$A$2:$A$6</c:f>
              <c:strCache>
                <c:ptCount val="5"/>
                <c:pt idx="0">
                  <c:v>Кошти отримані з НСЗУ</c:v>
                </c:pt>
                <c:pt idx="1">
                  <c:v>Дохід з місцевого бюджету за цільовими програмами </c:v>
                </c:pt>
                <c:pt idx="2">
                  <c:v>Дохід з місцевого бюджету цільового фінансування на оплату комунальних послуг та енергоносіїв</c:v>
                </c:pt>
                <c:pt idx="3">
                  <c:v>Дохід з міського бюджету на оплату праці профілактично-діагностичного відділення</c:v>
                </c:pt>
                <c:pt idx="4">
                  <c:v>За програмою місцевих стимулів </c:v>
                </c:pt>
              </c:strCache>
            </c:strRef>
          </c:cat>
          <c:val>
            <c:numRef>
              <c:f>Аркуш1!$B$2:$B$6</c:f>
              <c:numCache>
                <c:formatCode>0.00</c:formatCode>
                <c:ptCount val="5"/>
                <c:pt idx="0">
                  <c:v>49021.7</c:v>
                </c:pt>
                <c:pt idx="1">
                  <c:v>9895.7000000000007</c:v>
                </c:pt>
                <c:pt idx="2">
                  <c:v>2285</c:v>
                </c:pt>
                <c:pt idx="3">
                  <c:v>1696</c:v>
                </c:pt>
                <c:pt idx="4">
                  <c:v>916.3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F53-4D0D-AC44-DFB9B0AD205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277777777777779"/>
          <c:y val="5.2667023570453407E-2"/>
          <c:w val="0.33796296296296297"/>
          <c:h val="0.89185992019819871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18518518518517E-2"/>
          <c:y val="5.7117367809272963E-2"/>
          <c:w val="0.57674917371439671"/>
          <c:h val="0.86759155644214014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explosion val="17"/>
          <c:dPt>
            <c:idx val="0"/>
            <c:bubble3D val="0"/>
            <c:explosion val="11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01C-4ED2-96D6-BD6BC216D512}"/>
              </c:ext>
            </c:extLst>
          </c:dPt>
          <c:dPt>
            <c:idx val="1"/>
            <c:bubble3D val="0"/>
            <c:explosion val="1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3F-47F1-82F6-7E2691588630}"/>
              </c:ext>
            </c:extLst>
          </c:dPt>
          <c:dPt>
            <c:idx val="2"/>
            <c:bubble3D val="0"/>
            <c:explosion val="1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3F-47F1-82F6-7E2691588630}"/>
              </c:ext>
            </c:extLst>
          </c:dPt>
          <c:dPt>
            <c:idx val="3"/>
            <c:bubble3D val="0"/>
            <c:explosion val="12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53F-47F1-82F6-7E2691588630}"/>
              </c:ext>
            </c:extLst>
          </c:dPt>
          <c:dPt>
            <c:idx val="4"/>
            <c:bubble3D val="0"/>
            <c:explosion val="7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1C-4ED2-96D6-BD6BC216D512}"/>
              </c:ext>
            </c:extLst>
          </c:dPt>
          <c:dLbls>
            <c:dLbl>
              <c:idx val="0"/>
              <c:layout>
                <c:manualLayout>
                  <c:x val="-9.6440531739088231E-2"/>
                  <c:y val="6.7362105713331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01C-4ED2-96D6-BD6BC216D51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14181734227666"/>
                  <c:y val="6.50972405810516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53F-47F1-82F6-7E269158863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607453582191116"/>
                  <c:y val="3.4941764407416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53F-47F1-82F6-7E269158863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224834742879362"/>
                  <c:y val="-0.19842540868355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53F-47F1-82F6-7E269158863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8896544181977229E-2"/>
                  <c:y val="6.1930640626271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01C-4ED2-96D6-BD6BC216D512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Аркуш1!$A$2:$A$6</c:f>
              <c:strCache>
                <c:ptCount val="5"/>
                <c:pt idx="0">
                  <c:v>Собівартість наданих послуг, робіт, товарів (в т.ч. витрати на канцтовари, компютерне обладнання, поточні ремонти, закупівля медикаментів та відшкодування за лабораторні аналізи, енергоносії)</c:v>
                </c:pt>
                <c:pt idx="1">
                  <c:v>Витрати на підтримання об'єктів в робочому стані </c:v>
                </c:pt>
                <c:pt idx="2">
                  <c:v>Відшкодування по цільовим програмам</c:v>
                </c:pt>
                <c:pt idx="3">
                  <c:v>Адміністративні витрати (включають витрати на послуги зв'язку, інтернету, службові відрядження, амортизація, витрати на страхування, охорону праці, навчання працівників, юридичні і нотаріальні послуги)</c:v>
                </c:pt>
                <c:pt idx="4">
                  <c:v>Матеріальні витрати (витрати на оплату праці з нарахуваннями, враховуючи значне зростання оплати праці в квітні 2024)</c:v>
                </c:pt>
              </c:strCache>
            </c:strRef>
          </c:cat>
          <c:val>
            <c:numRef>
              <c:f>Аркуш1!$B$2:$B$6</c:f>
              <c:numCache>
                <c:formatCode>0.00</c:formatCode>
                <c:ptCount val="5"/>
                <c:pt idx="0">
                  <c:v>8931</c:v>
                </c:pt>
                <c:pt idx="1">
                  <c:v>1043.3</c:v>
                </c:pt>
                <c:pt idx="2">
                  <c:v>3805.3</c:v>
                </c:pt>
                <c:pt idx="3">
                  <c:v>10474.1</c:v>
                </c:pt>
                <c:pt idx="4">
                  <c:v>36683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1C-4ED2-96D6-BD6BC216D5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560331000291633"/>
          <c:y val="5.6376313914109716E-2"/>
          <c:w val="0.38433496160202196"/>
          <c:h val="0.9124687581899232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gradFill>
        <a:gsLst>
          <a:gs pos="4700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518518518518517E-2"/>
          <c:y val="5.7117367809272963E-2"/>
          <c:w val="0.57674917371439671"/>
          <c:h val="0.86759155644214014"/>
        </c:manualLayout>
      </c:layout>
      <c:pie3D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Продаж</c:v>
                </c:pt>
              </c:strCache>
            </c:strRef>
          </c:tx>
          <c:explosion val="17"/>
          <c:dPt>
            <c:idx val="0"/>
            <c:bubble3D val="0"/>
            <c:explosion val="11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01C-4ED2-96D6-BD6BC216D512}"/>
              </c:ext>
            </c:extLst>
          </c:dPt>
          <c:dPt>
            <c:idx val="1"/>
            <c:bubble3D val="0"/>
            <c:explosion val="1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53F-47F1-82F6-7E2691588630}"/>
              </c:ext>
            </c:extLst>
          </c:dPt>
          <c:dPt>
            <c:idx val="2"/>
            <c:bubble3D val="0"/>
            <c:explosion val="12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53F-47F1-82F6-7E2691588630}"/>
              </c:ext>
            </c:extLst>
          </c:dPt>
          <c:dPt>
            <c:idx val="3"/>
            <c:bubble3D val="0"/>
            <c:explosion val="12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53F-47F1-82F6-7E2691588630}"/>
              </c:ext>
            </c:extLst>
          </c:dPt>
          <c:dPt>
            <c:idx val="4"/>
            <c:bubble3D val="0"/>
            <c:explosion val="7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01C-4ED2-96D6-BD6BC216D512}"/>
              </c:ext>
            </c:extLst>
          </c:dPt>
          <c:dLbls>
            <c:dLbl>
              <c:idx val="0"/>
              <c:layout>
                <c:manualLayout>
                  <c:x val="-9.6440531739088231E-2"/>
                  <c:y val="6.7362105713331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01C-4ED2-96D6-BD6BC216D512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314181734227666"/>
                  <c:y val="6.50972405810516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53F-47F1-82F6-7E269158863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11607453582191116"/>
                  <c:y val="3.4941764407416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53F-47F1-82F6-7E269158863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224834742879362"/>
                  <c:y val="-0.19842540868355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53F-47F1-82F6-7E269158863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8896544181977229E-2"/>
                  <c:y val="6.19306406262712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01C-4ED2-96D6-BD6BC216D512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Аркуш1!$A$2:$A$6</c:f>
              <c:strCache>
                <c:ptCount val="3"/>
                <c:pt idx="0">
                  <c:v>Реконструкція (оплата робіт відповідно до наданих атів, ПКД, експертиза, консультаційні послуги, авторський та технічний нагляди)  АЗПСМ №11 
</c:v>
                </c:pt>
                <c:pt idx="1">
                  <c:v>Капітальний ремонт (оплата робіт відповідно до наданих атів, ПКД, експертиза, консультаційні послуги, авторський та технічний нагляди)   АЗПСМ №3 
</c:v>
                </c:pt>
                <c:pt idx="2">
                  <c:v>Придбання медичного обладнання для новостворених АЗПСМ за рахунок бюджету розвитку (927,9 тис. грн.) та за рахунок міського бюджету (119,3 тис.грн.)</c:v>
                </c:pt>
              </c:strCache>
            </c:strRef>
          </c:cat>
          <c:val>
            <c:numRef>
              <c:f>Аркуш1!$B$2:$B$6</c:f>
              <c:numCache>
                <c:formatCode>0.00</c:formatCode>
                <c:ptCount val="5"/>
                <c:pt idx="0">
                  <c:v>1869.4</c:v>
                </c:pt>
                <c:pt idx="1">
                  <c:v>576.4</c:v>
                </c:pt>
                <c:pt idx="2">
                  <c:v>1047.2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1C-4ED2-96D6-BD6BC216D51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59560331000291633"/>
          <c:y val="5.6376313914109716E-2"/>
          <c:w val="0.38433496160202196"/>
          <c:h val="0.9124687581899232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gradFill>
        <a:gsLst>
          <a:gs pos="4700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3D7376D-E25A-4293-B5DF-675AB75C8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9" y="1224"/>
            <a:ext cx="9065637" cy="68567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D384C9C-66B3-4038-AC90-56798172B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003" y="28852"/>
            <a:ext cx="1377815" cy="14753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D722ABB-EE89-46C4-9A8D-F72B2F9BD3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" t="13361" r="4632" b="4582"/>
          <a:stretch/>
        </p:blipFill>
        <p:spPr>
          <a:xfrm>
            <a:off x="39181" y="28852"/>
            <a:ext cx="1984105" cy="1475360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50800" dist="50800" sx="1000" sy="1000" algn="ctr" rotWithShape="0">
              <a:srgbClr val="000000"/>
            </a:outerShdw>
            <a:reflection stA="0" endPos="65000" dist="50800" dir="5400000" sy="-100000" algn="bl" rotWithShape="0"/>
          </a:effectLst>
        </p:spPr>
      </p:pic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29100901-AF55-41D6-9A0D-E2F6F00AF0F7}"/>
              </a:ext>
            </a:extLst>
          </p:cNvPr>
          <p:cNvSpPr/>
          <p:nvPr/>
        </p:nvSpPr>
        <p:spPr>
          <a:xfrm>
            <a:off x="539552" y="2967335"/>
            <a:ext cx="7992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A80161EA-942A-4F4D-A19A-F28488A1D4ED}"/>
              </a:ext>
            </a:extLst>
          </p:cNvPr>
          <p:cNvSpPr/>
          <p:nvPr/>
        </p:nvSpPr>
        <p:spPr>
          <a:xfrm>
            <a:off x="719571" y="1268760"/>
            <a:ext cx="7704856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6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</a:t>
            </a:r>
            <a:r>
              <a:rPr lang="ru-RU" sz="6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6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6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6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6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плану </a:t>
            </a:r>
          </a:p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6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КНП “ЦПМСД” </a:t>
            </a:r>
          </a:p>
          <a:p>
            <a:pPr algn="ctr"/>
            <a:r>
              <a:rPr lang="ru-RU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6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Звягельської МР </a:t>
            </a:r>
          </a:p>
          <a:p>
            <a:pPr algn="ctr"/>
            <a:r>
              <a:rPr lang="ru-RU" sz="66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6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66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66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2024рік</a:t>
            </a:r>
            <a:endParaRPr lang="uk-UA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66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A5D9EF-4673-40CD-8A3D-2B36AB5F1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Витратна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фінансового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плану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КНП «ЦПМСД» Звягельської міської ради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="" xmlns:a16="http://schemas.microsoft.com/office/drawing/2014/main" id="{413E666A-88C3-4FCA-A6C5-E10ABE369D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800704"/>
              </p:ext>
            </p:extLst>
          </p:nvPr>
        </p:nvGraphicFramePr>
        <p:xfrm>
          <a:off x="457200" y="1417638"/>
          <a:ext cx="8229600" cy="4891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6131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2E28404-DB65-3E67-35B6-14EE7D625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081E1B-F6A8-736F-D1CB-E4A061F4C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Витратна частина капітальних інвестицій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625925C6-83EE-F36E-8415-FC1A9B311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Складається з:</a:t>
            </a: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Реконструкція АЗПСМ №11 (оплата робіт відповідно до наданих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ПКД, експертиза, консультаційні послуги, авторський та технічний нагляди)  (1 869,4 тис. грн.)</a:t>
            </a: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Капітальний ремонт АЗПСМ №3 (оплата робіт відповідно до наданих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атів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ПКД, експертиза, консультаційні послуги, авторський та технічний нагляди) (576,4 тис. грн.)</a:t>
            </a:r>
          </a:p>
          <a:p>
            <a:pPr algn="just"/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Придбання медичного обладнання для новостворених АЗПСМ(1 047,2 тис. грн)</a:t>
            </a:r>
          </a:p>
          <a:p>
            <a:endParaRPr lang="uk-UA" sz="2400" dirty="0"/>
          </a:p>
          <a:p>
            <a:endParaRPr lang="uk-UA" sz="24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38592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3009BAF-6B26-4BD2-2ACD-EAA710729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11982E-53D9-1FEB-224C-AC40DEFD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Витратна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капітальні інвестиції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КНП «ЦПМСД» Звягельської міської ради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="" xmlns:a16="http://schemas.microsoft.com/office/drawing/2014/main" id="{FD066F05-3448-AD73-EB57-635676EE57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927618"/>
              </p:ext>
            </p:extLst>
          </p:nvPr>
        </p:nvGraphicFramePr>
        <p:xfrm>
          <a:off x="457200" y="1417638"/>
          <a:ext cx="8229600" cy="4891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679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4212" y="1288836"/>
            <a:ext cx="2956816" cy="24384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575" y="1382794"/>
            <a:ext cx="3042168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03520"/>
            <a:ext cx="9144000" cy="8503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714" y="1358052"/>
            <a:ext cx="2658086" cy="2274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333" y="4005064"/>
            <a:ext cx="2615411" cy="24482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4268" y="3727303"/>
            <a:ext cx="3225712" cy="29523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8714" y="3729583"/>
            <a:ext cx="3048975" cy="262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50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4oljysvdwyr2joxexu5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7476"/>
          <a:stretch/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256032"/>
            <a:ext cx="7808976" cy="1588792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032"/>
            <a:ext cx="8291264" cy="598128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itchFamily="18" charset="0"/>
              </a:rPr>
              <a:t>Фінансування</a:t>
            </a:r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itchFamily="18" charset="0"/>
              </a:rPr>
              <a:t>закладу в 2024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році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itchFamily="18" charset="0"/>
              </a:rPr>
              <a:t>здійснювалось</a:t>
            </a:r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 з </a:t>
            </a:r>
            <a:r>
              <a:rPr lang="ru-RU" sz="2400" b="1" dirty="0" err="1">
                <a:latin typeface="Times New Roman" panose="02020603050405020304" pitchFamily="18" charset="0"/>
                <a:cs typeface="Times New Roman" pitchFamily="18" charset="0"/>
              </a:rPr>
              <a:t>різних</a:t>
            </a:r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itchFamily="18" charset="0"/>
              </a:rPr>
              <a:t>джерел</a:t>
            </a:r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: </a:t>
            </a:r>
            <a:r>
              <a:rPr lang="ru-RU" sz="2400" b="1" dirty="0" err="1">
                <a:latin typeface="Times New Roman" panose="02020603050405020304" pitchFamily="18" charset="0"/>
                <a:cs typeface="Times New Roman" pitchFamily="18" charset="0"/>
              </a:rPr>
              <a:t>кошти</a:t>
            </a:r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itchFamily="18" charset="0"/>
              </a:rPr>
              <a:t>отримані</a:t>
            </a:r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 НСЗУ, </a:t>
            </a:r>
            <a:r>
              <a:rPr lang="ru-RU" sz="2400" b="1" dirty="0" err="1">
                <a:latin typeface="Times New Roman" panose="02020603050405020304" pitchFamily="18" charset="0"/>
                <a:cs typeface="Times New Roman" pitchFamily="18" charset="0"/>
              </a:rPr>
              <a:t>місцевого</a:t>
            </a:r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itchFamily="18" charset="0"/>
              </a:rPr>
              <a:t>регіонального</a:t>
            </a:r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itchFamily="18" charset="0"/>
              </a:rPr>
              <a:t>бюджетів</a:t>
            </a:r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itchFamily="18" charset="0"/>
              </a:rPr>
              <a:t>благодійної</a:t>
            </a:r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anose="02020603050405020304" pitchFamily="18" charset="0"/>
                <a:cs typeface="Times New Roman" pitchFamily="18" charset="0"/>
              </a:rPr>
              <a:t>грантової</a:t>
            </a:r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itchFamily="18" charset="0"/>
              </a:rPr>
              <a:t>допомоги</a:t>
            </a:r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atin typeface="Times New Roman" panose="02020603050405020304" pitchFamily="18" charset="0"/>
                <a:cs typeface="Times New Roman" pitchFamily="18" charset="0"/>
              </a:rPr>
              <a:t>інших</a:t>
            </a:r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b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У 2024 році заклад </a:t>
            </a:r>
            <a:r>
              <a:rPr lang="ru-RU" sz="16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отримував</a:t>
            </a: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кошти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в рамках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Програми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медичних </a:t>
            </a:r>
            <a:r>
              <a:rPr lang="ru-RU" sz="1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гарантій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br>
              <a:rPr lang="ru-RU" sz="1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uk-UA" sz="16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Первинна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медична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допомога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Забезпечення кадрового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потенціалу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системи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охорони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здоров</a:t>
            </a:r>
            <a:r>
              <a:rPr lang="en-US" sz="1600" dirty="0">
                <a:latin typeface="Times New Roman" panose="02020603050405020304" pitchFamily="18" charset="0"/>
                <a:cs typeface="Times New Roman" pitchFamily="18" charset="0"/>
              </a:rPr>
              <a:t>’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я шляхом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організації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надання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медичної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допомоги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із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залученням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лікарів-інтернів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Супровід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лікування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дорослих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хворих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туберкульоз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, на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первинному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рівні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медичної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допомоги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Мобільна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паліативна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медична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допомога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дорослим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дітям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Супровід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лікування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дорослих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дітей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психічними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розладами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на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первинному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рівні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медичної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itchFamily="18" charset="0"/>
              </a:rPr>
              <a:t>допомоги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9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Динаміка укладених декларацій у 2024 році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        </a:t>
            </a:r>
            <a:r>
              <a:rPr lang="en-US" dirty="0" smtClean="0"/>
              <a:t> </a:t>
            </a:r>
            <a:r>
              <a:rPr lang="uk-UA" dirty="0" smtClean="0"/>
              <a:t> </a:t>
            </a:r>
            <a:r>
              <a:rPr lang="uk-UA" sz="2800" dirty="0" smtClean="0"/>
              <a:t>Лютий 2024                     </a:t>
            </a:r>
            <a:r>
              <a:rPr lang="en-US" sz="2800" dirty="0" smtClean="0"/>
              <a:t>       </a:t>
            </a:r>
            <a:r>
              <a:rPr lang="uk-UA" sz="2800" dirty="0" smtClean="0"/>
              <a:t>   Грудень 2024</a:t>
            </a:r>
          </a:p>
          <a:p>
            <a:pPr marL="0" indent="0">
              <a:buNone/>
            </a:pPr>
            <a:r>
              <a:rPr lang="uk-UA" sz="2800" dirty="0"/>
              <a:t> </a:t>
            </a:r>
            <a:r>
              <a:rPr lang="uk-UA" sz="2800" dirty="0" smtClean="0"/>
              <a:t>         </a:t>
            </a:r>
            <a:r>
              <a:rPr lang="en-US" sz="2800" dirty="0" smtClean="0"/>
              <a:t>      </a:t>
            </a:r>
            <a:r>
              <a:rPr lang="uk-UA" sz="2800" dirty="0" smtClean="0"/>
              <a:t> </a:t>
            </a:r>
            <a:r>
              <a:rPr lang="uk-UA" sz="2800" b="1" dirty="0" smtClean="0">
                <a:solidFill>
                  <a:schemeClr val="accent1">
                    <a:lumMod val="75000"/>
                  </a:schemeClr>
                </a:solidFill>
              </a:rPr>
              <a:t>60 047                                       </a:t>
            </a:r>
          </a:p>
          <a:p>
            <a:pPr marL="0" indent="0">
              <a:buNone/>
            </a:pPr>
            <a:r>
              <a:rPr lang="uk-UA" sz="2800" dirty="0"/>
              <a:t> </a:t>
            </a:r>
            <a:r>
              <a:rPr lang="uk-UA" sz="2800" dirty="0" smtClean="0"/>
              <a:t>                                                             </a:t>
            </a:r>
            <a:r>
              <a:rPr lang="en-US" sz="2800" dirty="0" smtClean="0"/>
              <a:t>           </a:t>
            </a:r>
            <a:r>
              <a:rPr lang="uk-UA" sz="2800" b="1" dirty="0" smtClean="0">
                <a:solidFill>
                  <a:srgbClr val="C00000"/>
                </a:solidFill>
              </a:rPr>
              <a:t>58 735 </a:t>
            </a:r>
            <a:r>
              <a:rPr lang="uk-UA" sz="2800" dirty="0" smtClean="0"/>
              <a:t>  </a:t>
            </a:r>
            <a:r>
              <a:rPr lang="uk-UA" dirty="0" smtClean="0"/>
              <a:t>                          </a:t>
            </a:r>
            <a:endParaRPr lang="uk-UA" dirty="0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1434480" y="3426431"/>
            <a:ext cx="2088232" cy="26642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6156176" y="3965923"/>
            <a:ext cx="1512168" cy="21602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Стрелка вправо 3"/>
          <p:cNvSpPr/>
          <p:nvPr/>
        </p:nvSpPr>
        <p:spPr>
          <a:xfrm rot="1200000">
            <a:off x="3753924" y="4089703"/>
            <a:ext cx="2301579" cy="693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8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DE97FC-571F-465B-983A-93BCDBC6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Штатна чисельність працівників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КНП «ЦПМСД» Звягельської міської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  <a:b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рік</a:t>
            </a:r>
            <a:endParaRPr lang="uk-UA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="" xmlns:a16="http://schemas.microsoft.com/office/drawing/2014/main" id="{1DBF6FAC-8E03-4B06-A286-B65C13DC4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579060"/>
              </p:ext>
            </p:extLst>
          </p:nvPr>
        </p:nvGraphicFramePr>
        <p:xfrm>
          <a:off x="457200" y="1600200"/>
          <a:ext cx="8435280" cy="47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85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DE97FC-571F-465B-983A-93BCDBC6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Штатна чисельність лікарів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КНП «ЦПМСД» Звягельської міської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</a:t>
            </a:r>
            <a:b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2024 рік</a:t>
            </a:r>
            <a:endParaRPr lang="uk-UA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="" xmlns:a16="http://schemas.microsoft.com/office/drawing/2014/main" id="{1DBF6FAC-8E03-4B06-A286-B65C13DC4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8855995"/>
              </p:ext>
            </p:extLst>
          </p:nvPr>
        </p:nvGraphicFramePr>
        <p:xfrm>
          <a:off x="457200" y="1600200"/>
          <a:ext cx="8435280" cy="47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616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75C1F3-85E9-4555-B3A0-3E65F2EEF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Дохідна частина фінансового </a:t>
            </a:r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</a:t>
            </a:r>
            <a:b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63 814,700 </a:t>
            </a:r>
            <a:r>
              <a:rPr lang="uk-UA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endParaRPr lang="uk-UA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2A4014CF-7D3F-4A52-99E5-F08C0451D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 :</a:t>
            </a:r>
            <a:endParaRPr lang="uk-UA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рахунок надходжень від НСЗУ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медичне обслуговування населення за програмою медичних гарантій (49 021,7 тис. грн.)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рахунок коштів отриманих з міського бюджету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(14 793,0 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тис.грн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 на оплату праці профілактично-діагностичного відділення (1 696,8 тис. грн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програмою місцевих стимулів для працівників закладів охорони здоров'я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Звягельської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територіальної громади на 2021-2025 роки(916,3 тис. грн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95,7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тис. грн.)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комунальних послуг, енергоносіїв, товарів, робіт послуг (2 285,0 тис.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грн)</a:t>
            </a:r>
          </a:p>
        </p:txBody>
      </p:sp>
    </p:spTree>
    <p:extLst>
      <p:ext uri="{BB962C8B-B14F-4D97-AF65-F5344CB8AC3E}">
        <p14:creationId xmlns:p14="http://schemas.microsoft.com/office/powerpoint/2010/main" val="289115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DDE97FC-571F-465B-983A-93BCDBC6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Дохідна частина фінансового плану </a:t>
            </a:r>
            <a:b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КНП «ЦПМСД» Звягельської міської ради</a:t>
            </a:r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="" xmlns:a16="http://schemas.microsoft.com/office/drawing/2014/main" id="{1DBF6FAC-8E03-4B06-A286-B65C13DC4E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19227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939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EBE910-A7D6-47F6-9A9B-E0DE9FDCA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Витратна частина фінансового плану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="" xmlns:a16="http://schemas.microsoft.com/office/drawing/2014/main" id="{5DFEF637-3DA1-4C71-9B63-50D61D5FC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7638"/>
            <a:ext cx="8363272" cy="47085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</a:t>
            </a:r>
            <a:r>
              <a:rPr lang="uk-UA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витрат:</a:t>
            </a:r>
          </a:p>
          <a:p>
            <a:pPr marL="0" indent="0" algn="just">
              <a:buNone/>
            </a:pPr>
            <a:endParaRPr lang="uk-UA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Матеріальні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 (витрати на оплату праці з нарахуваннями, враховуючи значне зростання оплати праці у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язку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підвищенням мінімальної заробітної плати, зміну тарифу по військовому збору)     (36 683,0 тис. грн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итрати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реалізації основної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фінансово-господарської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діяльності. включають витрати на послуги зв'язку, інтернету, амортизація, витрати на страхування, охорону праці, навчання працівників, юридичні і нотаріальні послуги і </a:t>
            </a:r>
            <a:r>
              <a:rPr lang="uk-UA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.(10 474,1 тис. грн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Планової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собівартості реалізованої продукції за 2024 рік, в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тарифів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енергоносії, пальне та матеріали (8 930,1 тис. грн.)</a:t>
            </a:r>
          </a:p>
          <a:p>
            <a:pPr marL="0" indent="0" algn="just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Витрат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цільовим програмам (3 805,3 тис. грн.)</a:t>
            </a:r>
          </a:p>
          <a:p>
            <a:pPr marL="0" indent="0" algn="just">
              <a:buNone/>
            </a:pPr>
            <a:endParaRPr lang="uk-UA" sz="2400" dirty="0"/>
          </a:p>
          <a:p>
            <a:endParaRPr lang="uk-UA" sz="24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76010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1475656" y="1075055"/>
            <a:ext cx="5976664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Середня заробітна плата по підприємству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 Витрати на оплату праці працівників у 2024 році 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075240" cy="6408712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475656" y="2564904"/>
            <a:ext cx="5976664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Середня заробітна плата лікаря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403648" y="3804646"/>
            <a:ext cx="6048672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Середня заробітна плата медичної сестри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403648" y="5301208"/>
            <a:ext cx="6048672" cy="5040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Середня заробітна плата молодшого медичного персоналу</a:t>
            </a:r>
            <a:endParaRPr lang="uk-UA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551789" y="1559625"/>
            <a:ext cx="0" cy="438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0" y="2924944"/>
            <a:ext cx="0" cy="372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72000" y="4308702"/>
            <a:ext cx="0" cy="416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72000" y="5805264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Блок-схема: процесс 24"/>
          <p:cNvSpPr/>
          <p:nvPr/>
        </p:nvSpPr>
        <p:spPr>
          <a:xfrm>
            <a:off x="3815916" y="1998564"/>
            <a:ext cx="1512168" cy="288032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 15 522 грн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3815916" y="3308760"/>
            <a:ext cx="1509375" cy="303129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   20 931  грн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3890779" y="4726211"/>
            <a:ext cx="1512168" cy="288032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13 752 грн 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3890779" y="6163013"/>
            <a:ext cx="1512168" cy="288032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7 515 грн 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25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789</TotalTime>
  <Words>468</Words>
  <Application>Microsoft Office PowerPoint</Application>
  <PresentationFormat>Экран (4:3)</PresentationFormat>
  <Paragraphs>67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     </vt:lpstr>
      <vt:lpstr>Динаміка укладених декларацій у 2024 році </vt:lpstr>
      <vt:lpstr>Штатна чисельність працівників КНП «ЦПМСД» Звягельської міської ради за 2024 рік</vt:lpstr>
      <vt:lpstr>Штатна чисельність лікарів КНП «ЦПМСД» Звягельської міської ради за 2024 рік</vt:lpstr>
      <vt:lpstr>Дохідна частина фінансового плану 63 814,700 тис.грн</vt:lpstr>
      <vt:lpstr>Дохідна частина фінансового плану  КНП «ЦПМСД» Звягельської міської ради</vt:lpstr>
      <vt:lpstr>Витратна частина фінансового плану</vt:lpstr>
      <vt:lpstr> Витрати на оплату праці працівників у 2024 році </vt:lpstr>
      <vt:lpstr>Витратна частина фінансового плану КНП «ЦПМСД» Звягельської міської ради </vt:lpstr>
      <vt:lpstr>Витратна частина капітальних інвестицій</vt:lpstr>
      <vt:lpstr>Витратна частина капітальні інвестиції КНП «ЦПМСД» Звягельської міської ради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CAB-214</cp:lastModifiedBy>
  <cp:revision>75</cp:revision>
  <cp:lastPrinted>2025-04-22T09:42:59Z</cp:lastPrinted>
  <dcterms:created xsi:type="dcterms:W3CDTF">2023-11-07T19:02:31Z</dcterms:created>
  <dcterms:modified xsi:type="dcterms:W3CDTF">2025-04-22T19:15:56Z</dcterms:modified>
</cp:coreProperties>
</file>