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297" r:id="rId4"/>
    <p:sldId id="300" r:id="rId5"/>
    <p:sldId id="301" r:id="rId6"/>
    <p:sldId id="303" r:id="rId7"/>
    <p:sldId id="304" r:id="rId8"/>
    <p:sldId id="306" r:id="rId9"/>
    <p:sldId id="307" r:id="rId10"/>
    <p:sldId id="308" r:id="rId11"/>
    <p:sldId id="310" r:id="rId12"/>
    <p:sldId id="309" r:id="rId13"/>
    <p:sldId id="311" r:id="rId14"/>
    <p:sldId id="312" r:id="rId15"/>
    <p:sldId id="317" r:id="rId16"/>
    <p:sldId id="318" r:id="rId17"/>
    <p:sldId id="319" r:id="rId18"/>
    <p:sldId id="320" r:id="rId19"/>
    <p:sldId id="314" r:id="rId20"/>
    <p:sldId id="31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94" r:id="rId29"/>
    <p:sldId id="295" r:id="rId30"/>
    <p:sldId id="271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E7F4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321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605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58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829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385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485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83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395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140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528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830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E60B9-A12C-4E4E-AB19-B06DC2BB3C53}" type="datetimeFigureOut">
              <a:rPr lang="uk-UA" smtClean="0"/>
              <a:t>28.05.2025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1466E-D6E8-4056-A932-CA105596935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810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3551-12#n657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13176"/>
            <a:ext cx="9144000" cy="1846659"/>
          </a:xfrm>
          <a:prstGeom prst="rect">
            <a:avLst/>
          </a:prstGeom>
          <a:solidFill>
            <a:srgbClr val="BEE7F4"/>
          </a:solidFill>
        </p:spPr>
        <p:txBody>
          <a:bodyPr wrap="square">
            <a:spAutoFit/>
          </a:bodyPr>
          <a:lstStyle/>
          <a:p>
            <a:pPr algn="ctr"/>
            <a:r>
              <a:rPr lang="uk-UA" sz="3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Оздоровлення та  відпочинок дітей  </a:t>
            </a:r>
          </a:p>
          <a:p>
            <a:pPr algn="ctr"/>
            <a:r>
              <a:rPr lang="uk-UA" sz="3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Звягельської міської територіальної громади </a:t>
            </a:r>
          </a:p>
          <a:p>
            <a:pPr algn="ctr"/>
            <a:r>
              <a:rPr lang="uk-UA" sz="3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у  </a:t>
            </a:r>
            <a:r>
              <a:rPr lang="uk-UA" sz="3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2025 </a:t>
            </a:r>
            <a:r>
              <a:rPr lang="uk-UA" sz="3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році</a:t>
            </a:r>
          </a:p>
        </p:txBody>
      </p:sp>
      <p:pic>
        <p:nvPicPr>
          <p:cNvPr id="1028" name="Picture 4" descr="Готуємося до першої поїздки в табір | Діти in 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" y="-3290"/>
            <a:ext cx="9138546" cy="501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29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76672"/>
            <a:ext cx="8106921" cy="4540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першочерговому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порядку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2025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(за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кошти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державного бюджету)</a:t>
            </a:r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оздоровленням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забезпечуються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діти-сироти;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діти, позбавлені батьківського піклування;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рідні діти батьків-вихователів або прийомних батьків, які проживають в одному дитячому будинку сімейного типу або в одній прийомній сім’ї;</a:t>
            </a:r>
          </a:p>
        </p:txBody>
      </p:sp>
    </p:spTree>
    <p:extLst>
      <p:ext uri="{BB962C8B-B14F-4D97-AF65-F5344CB8AC3E}">
        <p14:creationId xmlns:p14="http://schemas.microsoft.com/office/powerpoint/2010/main" val="1022818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476672"/>
            <a:ext cx="8568952" cy="3834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першочерговому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порядку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(за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кошти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державного бюджету)</a:t>
            </a: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оздоровленням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забезпечуються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діти, один із батьків яких загинув (пропав безвісти) у районі проведення АТО, здійснення заходів із забезпечення національної безпеки і оборони, відсічі і стримування збройної агресії </a:t>
            </a:r>
            <a:r>
              <a:rPr lang="uk-UA" sz="2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Донецькій та Луганській областях, бойових дій чи збройних конфліктів або помер внаслідок поранення, контузії чи каліцтва, а також внаслідок захворювання, одержаних у районі проведення АТО, здійснення заходів із забезпечення національної безпеки і оборони, відсічі і стримування збройної агресії </a:t>
            </a:r>
            <a:r>
              <a:rPr lang="uk-UA" sz="2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Донецькій та Луганській областях, бойових дій чи збройних конфліктів; </a:t>
            </a:r>
          </a:p>
        </p:txBody>
      </p:sp>
    </p:spTree>
    <p:extLst>
      <p:ext uri="{BB962C8B-B14F-4D97-AF65-F5344CB8AC3E}">
        <p14:creationId xmlns:p14="http://schemas.microsoft.com/office/powerpoint/2010/main" val="207574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837" y="404664"/>
            <a:ext cx="8568952" cy="447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першочерговому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порядку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2025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(за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кошти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державного бюджету)</a:t>
            </a: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оздоровленням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забезпечуються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 загиблих (померлих) осіб, визначених у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частині першій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статті 10-1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Закону України «Про статус ветеранів війни, гарантії їх соціального захисту»;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діти, зареєстровані як внутрішньо переміщені особи, що перемістилися з територій, включених до переліку територій, на яких ведуться (велися) бойові дії або тимчасово окупованих російською федерацією,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 осіб, визнаних учасниками бойових дій;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наявності додаткових фінансових ресурсів – діти інших пільгових категорій.</a:t>
            </a:r>
          </a:p>
        </p:txBody>
      </p:sp>
    </p:spTree>
    <p:extLst>
      <p:ext uri="{BB962C8B-B14F-4D97-AF65-F5344CB8AC3E}">
        <p14:creationId xmlns:p14="http://schemas.microsoft.com/office/powerpoint/2010/main" val="2056872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837" y="116632"/>
            <a:ext cx="8568952" cy="524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кошти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місцевого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бюджету</a:t>
            </a: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оздоровленням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забезпечуються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ru-RU" sz="24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рішення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ради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24.04.2025 №1482</a:t>
            </a:r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«Про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внесення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змін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бюджету Новоград-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Волинської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2025»)</a:t>
            </a:r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1100" b="1" dirty="0">
              <a:latin typeface="Bookman Old Style" panose="020506040505050202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діти, один із батьків яких загинув (пропав безвісти) у районі проведення АТО, здійснення заходів із забезпечення національної безпеки і оборони, відсічі і стримування збройної агресії </a:t>
            </a:r>
            <a:r>
              <a:rPr lang="uk-UA" sz="2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Донецькій та Луганській областях, бойових дій чи збройних конфліктів або помер внаслідок поранення, контузії чи каліцтва, а також внаслідок захворювання, одержаних у районі проведення АТО, здійснення заходів із забезпечення національної безпеки і оборони, відсічі і стримування збройної агресії </a:t>
            </a:r>
            <a:r>
              <a:rPr lang="uk-UA" sz="20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Донецькій та Луганській областях, бойових дій чи збройних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конфліктів. </a:t>
            </a:r>
            <a:endParaRPr lang="uk-UA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33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60648"/>
            <a:ext cx="5663315" cy="656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Виділено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мільйон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гривень </a:t>
            </a:r>
          </a:p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придбання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путівок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будуть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направлені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відпочинок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згідно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тристоронніми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угодами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абір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батьки -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управління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справах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сім</a:t>
            </a:r>
            <a:r>
              <a:rPr lang="en-US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ї,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молоді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фізичної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культури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спорту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ради.</a:t>
            </a:r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Місце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термін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відпочинку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Табір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Петрос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»,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с.Татарів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Яремчанської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територіальної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громади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Івано-Франківської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області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15-28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серпня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 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року (14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днів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Вартість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путівки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ru-RU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21600 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грн</a:t>
            </a:r>
          </a:p>
          <a:p>
            <a:pPr algn="ctr"/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1100" b="1" dirty="0">
              <a:latin typeface="Bookman Old Style" panose="020506040505050202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Осінній табір «Петрос» | Elita 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54" y="116632"/>
            <a:ext cx="2906901" cy="20763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808" y="1916832"/>
            <a:ext cx="2872632" cy="147513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4546"/>
          <a:stretch/>
        </p:blipFill>
        <p:spPr>
          <a:xfrm>
            <a:off x="5796136" y="3356992"/>
            <a:ext cx="3096344" cy="166573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7" y="5013176"/>
            <a:ext cx="3240360" cy="166396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162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857" y="1268760"/>
            <a:ext cx="8208912" cy="4042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Благодійні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фонди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організації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релігійні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громади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спонсори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волонтери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28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r>
              <a:rPr lang="uk-UA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рганізовуючи оздоровлення та відпочинок дітей Звягельської міської територіальної громади, </a:t>
            </a:r>
            <a:endParaRPr lang="ru-RU" sz="28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повинні обов'язково письмово повідомити </a:t>
            </a:r>
          </a:p>
          <a:p>
            <a:pPr algn="ctr"/>
            <a:r>
              <a:rPr lang="uk-UA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 свої наміри  виконавчий комітет </a:t>
            </a:r>
          </a:p>
          <a:p>
            <a:pPr algn="ctr"/>
            <a:r>
              <a:rPr lang="uk-UA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Звягельської міської ради</a:t>
            </a:r>
          </a:p>
          <a:p>
            <a:pPr algn="ctr"/>
            <a:endParaRPr lang="ru-RU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1100" b="1" dirty="0">
              <a:latin typeface="Bookman Old Style" panose="020506040505050202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266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4310" y="0"/>
            <a:ext cx="8208912" cy="538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Благодійний</a:t>
            </a:r>
            <a:r>
              <a:rPr lang="ru-RU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фонд </a:t>
            </a:r>
          </a:p>
          <a:p>
            <a:pPr algn="ctr"/>
            <a:r>
              <a:rPr lang="ru-RU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Світ</a:t>
            </a:r>
            <a:r>
              <a:rPr lang="ru-RU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долоні</a:t>
            </a:r>
            <a:r>
              <a:rPr lang="ru-RU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  <a:r>
              <a:rPr lang="ru-RU" sz="36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36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Бадовська</a:t>
            </a:r>
            <a:r>
              <a:rPr lang="ru-RU" sz="36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О.М.)</a:t>
            </a:r>
            <a:r>
              <a:rPr lang="ru-RU" sz="32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32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організовує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оздоровлення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відпочинок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(20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Звягельської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територіальної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громади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), один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батьків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яких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загинув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(пропав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безвісти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районі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проведення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АТО, ООС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 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російсько-українській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війні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місті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Пальма-де-Майорка (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Іспанія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27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вересня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 18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жовтня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 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року. </a:t>
            </a:r>
            <a:endParaRPr lang="ru-RU" sz="28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1200" b="1" dirty="0">
              <a:latin typeface="Bookman Old Style" panose="020506040505050202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4581128"/>
            <a:ext cx="2941062" cy="2207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9465"/>
            <a:ext cx="3105205" cy="2377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618" y="4653861"/>
            <a:ext cx="2748553" cy="206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14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857" y="116632"/>
            <a:ext cx="8208912" cy="5389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Міська</a:t>
            </a:r>
            <a:r>
              <a:rPr lang="ru-RU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громадська</a:t>
            </a:r>
            <a:r>
              <a:rPr lang="ru-RU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організація</a:t>
            </a:r>
            <a:r>
              <a:rPr lang="ru-RU" sz="36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36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Гармонія</a:t>
            </a:r>
            <a:r>
              <a:rPr lang="ru-RU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+» </a:t>
            </a:r>
            <a:r>
              <a:rPr lang="ru-RU" sz="36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(Харченко Л.С.) </a:t>
            </a:r>
            <a:endParaRPr lang="ru-RU" sz="36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запрошення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Валентини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Собецької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очільниці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німецької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асоціації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en-US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Kinderhilfe</a:t>
            </a:r>
            <a:r>
              <a:rPr lang="en-US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Ukraine</a:t>
            </a:r>
            <a:r>
              <a:rPr lang="en-US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організовує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відпочинок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13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ветеранів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російсько-української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війни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числа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внутрішньо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переміщених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осіб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місті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Людвігсгафен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-на-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Рейні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Німеччина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13 по 27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липня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 року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1200" b="1" dirty="0">
              <a:latin typeface="Bookman Old Style" panose="020506040505050202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336" y="4903096"/>
            <a:ext cx="2483768" cy="186282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157" y="5012697"/>
            <a:ext cx="3496331" cy="161159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041319"/>
            <a:ext cx="2899635" cy="162877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69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6857" y="116632"/>
            <a:ext cx="8208912" cy="578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Звягельська </a:t>
            </a:r>
            <a:r>
              <a:rPr lang="ru-RU" sz="4000" b="1" i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районна</a:t>
            </a:r>
            <a:r>
              <a:rPr lang="ru-RU" sz="40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рада </a:t>
            </a:r>
            <a:r>
              <a:rPr lang="ru-RU" sz="40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uk-UA" sz="4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Загривий</a:t>
            </a:r>
            <a:r>
              <a:rPr lang="uk-UA" sz="4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А.Л.) </a:t>
            </a:r>
            <a:endParaRPr lang="ru-RU" sz="40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32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запрошення </a:t>
            </a:r>
            <a:r>
              <a:rPr lang="uk-UA" sz="32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Литовського консульства </a:t>
            </a:r>
          </a:p>
          <a:p>
            <a:pPr algn="ctr"/>
            <a:r>
              <a:rPr lang="uk-UA" sz="32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організовує відпочинок 40 дітей (15 дітей Звягельської міської територіальної громади), </a:t>
            </a:r>
            <a:r>
              <a:rPr lang="uk-UA" sz="32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чиї батьки вважаються зниклими безвісти у районі проведення АТО, ООС та в російсько-українській війні, місті Клайпеда (Литва) </a:t>
            </a:r>
            <a:endParaRPr lang="uk-UA" sz="32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32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uk-UA" sz="32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по 22 липня 2025 року     </a:t>
            </a:r>
            <a:endParaRPr lang="uk-UA" sz="1400" b="1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2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485" y="260648"/>
            <a:ext cx="8723655" cy="591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Інформацію про дітей, які потребують особливої соціальної уваги управлінню у справах сім’ї, молоді, фізичної культури та спорту надають</a:t>
            </a:r>
            <a:r>
              <a:rPr lang="uk-UA" sz="20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endParaRPr lang="uk-UA" sz="2000" b="1" dirty="0">
              <a:latin typeface="Bookman Old Style" panose="02050604050505020204" pitchFamily="18" charset="0"/>
            </a:endParaRPr>
          </a:p>
          <a:p>
            <a:pPr marL="92075" indent="15875">
              <a:buFontTx/>
              <a:buChar char="-"/>
            </a:pPr>
            <a:r>
              <a:rPr lang="uk-UA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дітей-сиріт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позбавлених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батьківського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піклування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які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перебувають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складних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життєвих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обставинах</a:t>
            </a:r>
            <a:r>
              <a:rPr lang="ru-RU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Служба у справах </a:t>
            </a:r>
            <a:r>
              <a:rPr lang="ru-RU" sz="20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</a:t>
            </a:r>
          </a:p>
          <a:p>
            <a:pPr marL="92075" indent="15875">
              <a:buFontTx/>
              <a:buChar char="-"/>
            </a:pPr>
            <a:endParaRPr lang="ru-RU" sz="2000" b="1" u="sng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92075" indent="15875">
              <a:buFontTx/>
              <a:buChar char="-"/>
            </a:pPr>
            <a:r>
              <a:rPr lang="uk-UA" sz="20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 дітей з інвалідністю та дітей, які перебувають на диспансерному обліку - </a:t>
            </a:r>
            <a:r>
              <a:rPr lang="uk-UA" sz="20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відділ з питань охорони здоров’я та медичного забезпечення; </a:t>
            </a:r>
          </a:p>
          <a:p>
            <a:pPr marL="92075" indent="15875">
              <a:buFontTx/>
              <a:buChar char="-"/>
            </a:pPr>
            <a:endParaRPr lang="uk-UA" sz="2000" b="1" u="sng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92075"/>
            <a:r>
              <a:rPr lang="uk-UA" sz="2000" b="1" dirty="0">
                <a:latin typeface="Bookman Old Style" panose="02050604050505020204" pitchFamily="18" charset="0"/>
              </a:rPr>
              <a:t>- </a:t>
            </a:r>
            <a:r>
              <a:rPr lang="uk-UA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 дітей, один із батьків яких загинув чи помер (внаслідок поранення, контузії чи каліцтва) у районі проведення АТО, здійснення заходів із забезпечення національної безпеки і оборони, відсічі і стримування збройної агресії </a:t>
            </a:r>
            <a:r>
              <a:rPr lang="uk-UA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рф</a:t>
            </a:r>
            <a:r>
              <a:rPr lang="uk-UA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Донецькій та Луганській областях, бойових дій чи збройних конфліктів – </a:t>
            </a:r>
            <a:r>
              <a:rPr lang="uk-UA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Центр соціальних служб;</a:t>
            </a:r>
          </a:p>
          <a:p>
            <a:pPr algn="ctr"/>
            <a:r>
              <a:rPr lang="uk-UA" sz="2400" b="1" dirty="0">
                <a:latin typeface="Bookman Old Style" panose="02050604050505020204" pitchFamily="18" charset="0"/>
              </a:rPr>
              <a:t> </a:t>
            </a:r>
            <a:endParaRPr lang="ru-RU" sz="2400" b="1" dirty="0">
              <a:latin typeface="Bookman Old Style" panose="02050604050505020204" pitchFamily="18" charset="0"/>
            </a:endParaRPr>
          </a:p>
          <a:p>
            <a:pPr algn="ctr"/>
            <a:endParaRPr lang="ru-RU" b="1" dirty="0">
              <a:latin typeface="Bookman Old Style" panose="02050604050505020204" pitchFamily="18" charset="0"/>
            </a:endParaRPr>
          </a:p>
          <a:p>
            <a:pPr algn="ctr"/>
            <a:endParaRPr lang="ru-RU" sz="1100" b="1" dirty="0">
              <a:latin typeface="Bookman Old Style" panose="020506040505050202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28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38391" y="517801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Мережа таборів відпочинку </a:t>
            </a:r>
          </a:p>
          <a:p>
            <a:pPr algn="ctr"/>
            <a:r>
              <a:rPr lang="uk-UA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 короткотривалим </a:t>
            </a:r>
          </a:p>
          <a:p>
            <a:pPr algn="ctr"/>
            <a:r>
              <a:rPr lang="uk-UA" sz="40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перебуванням дітей </a:t>
            </a:r>
            <a:endParaRPr lang="uk-UA" sz="40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40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влітку 2025 року</a:t>
            </a:r>
            <a:endParaRPr lang="uk-UA" sz="40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3002" y="3272402"/>
            <a:ext cx="387799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800" b="1" i="1" dirty="0" smtClean="0">
                <a:ln/>
                <a:solidFill>
                  <a:schemeClr val="accent3"/>
                </a:solidFill>
              </a:rPr>
              <a:t>17 </a:t>
            </a:r>
            <a:r>
              <a:rPr lang="uk-UA" sz="4800" b="1" i="1" dirty="0">
                <a:ln/>
                <a:solidFill>
                  <a:schemeClr val="accent3"/>
                </a:solidFill>
              </a:rPr>
              <a:t>таборів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55776" y="4103399"/>
            <a:ext cx="387799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i="1" dirty="0" smtClean="0">
                <a:ln/>
                <a:solidFill>
                  <a:schemeClr val="accent3"/>
                </a:solidFill>
              </a:rPr>
              <a:t>1130 </a:t>
            </a:r>
            <a:r>
              <a:rPr lang="uk-UA" sz="4000" b="1" i="1" dirty="0">
                <a:ln/>
                <a:solidFill>
                  <a:schemeClr val="accent3"/>
                </a:solidFill>
              </a:rPr>
              <a:t>дітей</a:t>
            </a:r>
          </a:p>
        </p:txBody>
      </p:sp>
    </p:spTree>
    <p:extLst>
      <p:ext uri="{BB962C8B-B14F-4D97-AF65-F5344CB8AC3E}">
        <p14:creationId xmlns:p14="http://schemas.microsoft.com/office/powerpoint/2010/main" val="186187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764704"/>
            <a:ext cx="8856984" cy="379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Інформацію про дітей, які потребують особливої соціальної уваги управлінню у справах сім’ї, молоді, фізичної культури та спорту надають:</a:t>
            </a:r>
          </a:p>
          <a:p>
            <a:pPr algn="ctr"/>
            <a:endParaRPr lang="uk-UA" sz="2400" b="1" dirty="0">
              <a:latin typeface="Bookman Old Style" panose="02050604050505020204" pitchFamily="18" charset="0"/>
            </a:endParaRPr>
          </a:p>
          <a:p>
            <a:pPr marL="92075" indent="15875">
              <a:buFontTx/>
              <a:buChar char="-"/>
            </a:pPr>
            <a:r>
              <a:rPr lang="uk-UA" sz="2000" b="1" dirty="0">
                <a:latin typeface="Bookman Old Style" panose="02050604050505020204" pitchFamily="18" charset="0"/>
              </a:rPr>
              <a:t> </a:t>
            </a:r>
            <a:r>
              <a:rPr lang="uk-UA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 дітей, один із батьків яких пропав безвісти у районі проведення АТО, здійснення заходів із забезпечення національної безпеки і оборони, відсічі і стримування збройної агресії </a:t>
            </a:r>
            <a:r>
              <a:rPr lang="uk-UA" sz="20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рф</a:t>
            </a:r>
            <a:r>
              <a:rPr lang="uk-UA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Донецькій та Луганській областях, бойових дій чи збройних конфліктів; про дітей осіб, визнаних учасниками бойових </a:t>
            </a:r>
            <a:r>
              <a:rPr lang="uk-UA" sz="20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дій – </a:t>
            </a:r>
            <a:r>
              <a:rPr lang="uk-UA" sz="20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Ветеранський простір Звягеля;</a:t>
            </a:r>
          </a:p>
          <a:p>
            <a:pPr marL="92075"/>
            <a:endParaRPr lang="uk-UA" sz="2000" b="1" i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92075" indent="15875">
              <a:buFontTx/>
              <a:buChar char="-"/>
            </a:pPr>
            <a:r>
              <a:rPr lang="uk-UA" sz="20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 </a:t>
            </a:r>
            <a:r>
              <a:rPr lang="uk-UA" sz="20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талановитих та обдарованих дітей – </a:t>
            </a:r>
            <a:r>
              <a:rPr lang="uk-UA" sz="20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Управління освіти і науки</a:t>
            </a:r>
            <a:endParaRPr lang="ru-RU" sz="20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1100" b="1" dirty="0">
              <a:latin typeface="Bookman Old Style" panose="020506040505050202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80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208" y="992917"/>
            <a:ext cx="85689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Управління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освіти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і </a:t>
            </a: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науки </a:t>
            </a:r>
            <a:r>
              <a:rPr lang="ru-RU" sz="32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міської</a:t>
            </a: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ради  </a:t>
            </a:r>
            <a:endParaRPr lang="ru-RU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3200" dirty="0" err="1">
                <a:solidFill>
                  <a:srgbClr val="002060"/>
                </a:solidFill>
                <a:latin typeface="+mj-lt"/>
              </a:rPr>
              <a:t>забезпечує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роботу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таборів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з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короткотривалим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перебуванням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дітей</a:t>
            </a:r>
            <a:endParaRPr lang="ru-RU" sz="32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на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базі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закладів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освіти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громади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з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дотриманням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вимог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воєнного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стану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та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сприяє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посиленню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відповідальності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за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збереження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життя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здоров’я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endParaRPr lang="ru-RU" sz="3200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під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час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їх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перебування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у таборах. </a:t>
            </a:r>
            <a:endParaRPr lang="uk-UA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964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115" y="310381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Управління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 справах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сім’ї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молоді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</a:p>
          <a:p>
            <a:pPr algn="ctr"/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фізичної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культури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та спорту </a:t>
            </a:r>
          </a:p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800" dirty="0" err="1">
                <a:solidFill>
                  <a:srgbClr val="002060"/>
                </a:solidFill>
                <a:latin typeface="+mj-lt"/>
              </a:rPr>
              <a:t>забезпечує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дотримання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вимог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постанови КМ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України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800" b="1" dirty="0" err="1">
                <a:solidFill>
                  <a:srgbClr val="002060"/>
                </a:solidFill>
                <a:latin typeface="+mj-lt"/>
              </a:rPr>
              <a:t>від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11 </a:t>
            </a:r>
            <a:r>
              <a:rPr lang="ru-RU" sz="2800" b="1" dirty="0" err="1" smtClean="0">
                <a:solidFill>
                  <a:srgbClr val="002060"/>
                </a:solidFill>
                <a:latin typeface="+mj-lt"/>
              </a:rPr>
              <a:t>березня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2025 </a:t>
            </a:r>
            <a:r>
              <a:rPr lang="ru-RU" sz="2800" b="1" dirty="0">
                <a:solidFill>
                  <a:srgbClr val="002060"/>
                </a:solidFill>
                <a:latin typeface="+mj-lt"/>
              </a:rPr>
              <a:t>р. № 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276</a:t>
            </a:r>
            <a:endParaRPr lang="ru-RU" sz="2800" b="1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+mj-lt"/>
              </a:rPr>
              <a:t>«Про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деякі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питання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реалізації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експериментального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проекту з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організації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і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які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потребують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особливої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соціальної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уваги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підтримки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дитячих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оздоровчих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таборах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державних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підприємств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«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Міжнародний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дитячий центр «Артек», «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Український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дитячий центр «Молода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гвардія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» і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дитячих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закладах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що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містяться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endParaRPr lang="ru-RU" sz="2800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Державному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реєстрі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майнових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об’єктів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відповідних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наказів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Мінсоцполітики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України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; </a:t>
            </a:r>
            <a:endParaRPr lang="uk-UA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03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279" y="188640"/>
            <a:ext cx="8718648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Управління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 справах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сім’ї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молоді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</a:p>
          <a:p>
            <a:pPr algn="ctr"/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фізичної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культури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та спорту </a:t>
            </a:r>
          </a:p>
          <a:p>
            <a:pPr algn="ctr"/>
            <a:endParaRPr lang="ru-RU" sz="3200" u="sng" dirty="0">
              <a:solidFill>
                <a:srgbClr val="002060"/>
              </a:solidFill>
              <a:latin typeface="+mj-lt"/>
            </a:endParaRP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3100" dirty="0" err="1">
                <a:solidFill>
                  <a:srgbClr val="002060"/>
                </a:solidFill>
                <a:latin typeface="+mj-lt"/>
              </a:rPr>
              <a:t>забезпечує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ведення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статистичної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звітності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100" dirty="0" err="1">
                <a:solidFill>
                  <a:srgbClr val="002060"/>
                </a:solidFill>
                <a:latin typeface="+mj-lt"/>
              </a:rPr>
              <a:t>щодо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і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дітей</a:t>
            </a:r>
            <a:endParaRPr lang="ru-RU" sz="31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31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своєчасно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інформує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департамент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соціального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захисту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населення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Житомирської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обласної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державної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адміністрації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;</a:t>
            </a:r>
          </a:p>
          <a:p>
            <a:pPr algn="ctr"/>
            <a:r>
              <a:rPr lang="ru-RU" sz="3100" dirty="0">
                <a:solidFill>
                  <a:srgbClr val="002060"/>
                </a:solidFill>
                <a:latin typeface="+mj-lt"/>
              </a:rPr>
              <a:t>про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хід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31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31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algn="ctr"/>
            <a:endParaRPr lang="ru-RU" sz="3100" dirty="0" smtClean="0">
              <a:solidFill>
                <a:srgbClr val="002060"/>
              </a:solidFill>
              <a:latin typeface="+mj-lt"/>
            </a:endParaRPr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ru-RU" sz="3100" dirty="0" err="1">
                <a:solidFill>
                  <a:srgbClr val="002060"/>
                </a:solidFill>
                <a:latin typeface="+mj-lt"/>
              </a:rPr>
              <a:t>з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абезпечує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ведення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реєстру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заяв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батьків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що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мають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право на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пільги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під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 час </a:t>
            </a:r>
            <a:r>
              <a:rPr lang="ru-RU" sz="3100" dirty="0" err="1" smtClean="0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3100" dirty="0" smtClean="0">
                <a:solidFill>
                  <a:srgbClr val="002060"/>
                </a:solidFill>
                <a:latin typeface="+mj-lt"/>
              </a:rPr>
              <a:t>.</a:t>
            </a:r>
            <a:endParaRPr lang="uk-UA" sz="31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328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656" y="764704"/>
            <a:ext cx="8655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Відділ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з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питань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охорони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здоров’я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та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медичного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забезпечення</a:t>
            </a:r>
            <a:endParaRPr lang="ru-RU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3200" u="sng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uk-UA" sz="28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к</a:t>
            </a:r>
            <a:r>
              <a:rPr lang="uk-UA" sz="28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онтролює забезпечення </a:t>
            </a:r>
            <a:endParaRPr lang="uk-UA" sz="2800" dirty="0" smtClean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uk-UA" sz="2800" dirty="0" smtClean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Комунальним </a:t>
            </a:r>
            <a:r>
              <a:rPr lang="uk-UA" sz="28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некомерційним підприємством </a:t>
            </a:r>
            <a:endParaRPr lang="uk-UA" sz="2800" dirty="0" smtClean="0">
              <a:solidFill>
                <a:srgbClr val="00206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uk-UA" sz="2800" dirty="0" smtClean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«</a:t>
            </a:r>
            <a:r>
              <a:rPr lang="uk-UA" sz="28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Центр первинної медико-санітарної допомоги» медичним оглядом </a:t>
            </a:r>
            <a:r>
              <a:rPr lang="uk-UA" sz="2800" dirty="0" smtClean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та </a:t>
            </a:r>
            <a:r>
              <a:rPr lang="uk-UA" sz="28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відповідною </a:t>
            </a:r>
            <a:r>
              <a:rPr lang="uk-UA" sz="2800" dirty="0" smtClean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медичною </a:t>
            </a:r>
            <a:r>
              <a:rPr lang="uk-UA" sz="28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документацією дітей, </a:t>
            </a:r>
            <a:r>
              <a:rPr lang="uk-UA" sz="2800" dirty="0" smtClean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які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направляються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в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оздоровчі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табори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санаторні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заклади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616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052736"/>
            <a:ext cx="777686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Служба у справах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дітей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32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здійснює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профілактичні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рейди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у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місця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проведення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дозвілля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проводить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роз’яснювальну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роботу 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з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опікунами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піклувальниками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батьками-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вихователями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прийомними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сім’ями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щодо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дітей-сиріт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позбавлених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батьківського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піклування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сприяє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оздоровленню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+mj-lt"/>
              </a:rPr>
              <a:t>пільгових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категорій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33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839" y="1186929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Міський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центр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соціальних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служб</a:t>
            </a:r>
          </a:p>
          <a:p>
            <a:pPr algn="ctr"/>
            <a:endParaRPr lang="ru-RU" sz="3200" u="sng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проводить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профілактичну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роботу,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організовує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надання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соціальних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послуг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у таборах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з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короткотривалим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перебуванням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з метою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попередження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негативних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явищ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в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учнівському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середовищі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пропагування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+mj-lt"/>
              </a:rPr>
              <a:t>здорового способу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життя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973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956" y="543446"/>
            <a:ext cx="87186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+mj-lt"/>
              </a:rPr>
              <a:t>Для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організації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змістовного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дозвілля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залучаються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позашкільні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культурні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і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спортивні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заклади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+mj-lt"/>
              </a:rPr>
              <a:t> 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управління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освіти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і науки,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управління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у справах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сім’ї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молоді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, </a:t>
            </a:r>
          </a:p>
          <a:p>
            <a:pPr algn="ctr"/>
            <a:r>
              <a:rPr lang="ru-RU" sz="2800" dirty="0" err="1">
                <a:solidFill>
                  <a:srgbClr val="002060"/>
                </a:solidFill>
                <a:latin typeface="+mj-lt"/>
              </a:rPr>
              <a:t>фізичної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культури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спорту, </a:t>
            </a:r>
          </a:p>
          <a:p>
            <a:pPr algn="ctr"/>
            <a:r>
              <a:rPr lang="ru-RU" sz="2800" dirty="0" err="1">
                <a:solidFill>
                  <a:srgbClr val="002060"/>
                </a:solidFill>
                <a:latin typeface="+mj-lt"/>
              </a:rPr>
              <a:t>управління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культури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і туризму: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ДЮСШ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ім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В.П.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Єрмакова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ДЮКФП,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Школа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мистецтв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КЗ «Центр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позашкільної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освіти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»,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міський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центр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фізичного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здоров’я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населення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Спорт для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всіх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», </a:t>
            </a:r>
          </a:p>
          <a:p>
            <a:pPr algn="ctr"/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спортивні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федерації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клуби</a:t>
            </a:r>
          </a:p>
        </p:txBody>
      </p:sp>
    </p:spTree>
    <p:extLst>
      <p:ext uri="{BB962C8B-B14F-4D97-AF65-F5344CB8AC3E}">
        <p14:creationId xmlns:p14="http://schemas.microsoft.com/office/powerpoint/2010/main" val="1425966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139" y="1172155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Центр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надання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адміністративних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послуг</a:t>
            </a:r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endParaRPr lang="ru-RU" sz="3200" u="sng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3200" dirty="0" err="1">
                <a:solidFill>
                  <a:srgbClr val="002060"/>
                </a:solidFill>
                <a:latin typeface="+mj-lt"/>
              </a:rPr>
              <a:t>надає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консультацї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громадянам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щодо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за державною 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програмою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«</a:t>
            </a:r>
            <a:r>
              <a:rPr lang="ru-RU" sz="3200" dirty="0" err="1" smtClean="0">
                <a:solidFill>
                  <a:srgbClr val="002060"/>
                </a:solidFill>
                <a:latin typeface="+mj-lt"/>
              </a:rPr>
              <a:t>гроші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ходять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 за </a:t>
            </a:r>
            <a:r>
              <a:rPr lang="ru-RU" sz="3200" dirty="0" err="1">
                <a:solidFill>
                  <a:srgbClr val="002060"/>
                </a:solidFill>
                <a:latin typeface="+mj-lt"/>
              </a:rPr>
              <a:t>дитиною</a:t>
            </a:r>
            <a:r>
              <a:rPr lang="ru-RU" sz="3200" dirty="0">
                <a:solidFill>
                  <a:srgbClr val="002060"/>
                </a:solidFill>
                <a:latin typeface="+mj-lt"/>
              </a:rPr>
              <a:t>» </a:t>
            </a:r>
            <a:endParaRPr lang="ru-RU" sz="3200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ru-RU" sz="3200" b="1" dirty="0" err="1">
                <a:solidFill>
                  <a:srgbClr val="002060"/>
                </a:solidFill>
                <a:latin typeface="+mj-lt"/>
              </a:rPr>
              <a:t>єОздоровлення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)</a:t>
            </a:r>
            <a:endParaRPr lang="ru-RU" sz="3200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7343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для текста голубой нежный - Zefirka.club фото и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774"/>
            <a:ext cx="9194607" cy="68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810210"/>
            <a:ext cx="83529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>
                <a:solidFill>
                  <a:srgbClr val="002060"/>
                </a:solidFill>
                <a:latin typeface="+mj-lt"/>
              </a:rPr>
              <a:t>Рекомендувати</a:t>
            </a:r>
            <a:r>
              <a:rPr lang="ru-RU" sz="32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002060"/>
                </a:solidFill>
                <a:latin typeface="+mj-lt"/>
              </a:rPr>
              <a:t>Звягельському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управлінню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Головного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управління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Держпродспоживслужби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,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002060"/>
                </a:solidFill>
                <a:latin typeface="+mj-lt"/>
              </a:rPr>
              <a:t>Звягельському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міськрайонному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відділу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Управління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Державної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служби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України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з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надзвичайних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ситуацій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,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 err="1">
                <a:solidFill>
                  <a:srgbClr val="002060"/>
                </a:solidFill>
                <a:latin typeface="+mj-lt"/>
              </a:rPr>
              <a:t>Звягельському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відділу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поліції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Головного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управління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Національної</a:t>
            </a:r>
            <a:r>
              <a:rPr lang="ru-RU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+mj-lt"/>
              </a:rPr>
              <a:t>поліції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just"/>
            <a:endParaRPr lang="ru-RU" sz="2400" dirty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ru-RU" sz="2800" dirty="0" err="1">
                <a:solidFill>
                  <a:srgbClr val="002060"/>
                </a:solidFill>
                <a:latin typeface="+mj-lt"/>
              </a:rPr>
              <a:t>долучитися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до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заходів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безпеки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під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час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організації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проведення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оздоровлення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відпочинку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дітей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Звягельської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міської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територіальної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+mj-lt"/>
              </a:rPr>
              <a:t>громади</a:t>
            </a:r>
            <a:r>
              <a:rPr lang="ru-RU" sz="28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174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999" y="385249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Пришкільний </a:t>
            </a:r>
            <a:endParaRPr lang="uk-UA" sz="24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мовний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табір 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перебуванням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02.06-13.06.2025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0000" y="3660976"/>
            <a:ext cx="41060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Ліцей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№1         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(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Наталівська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(30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0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</a:p>
          <a:p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0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60 </a:t>
            </a:r>
            <a:r>
              <a:rPr lang="ru-RU" sz="2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endParaRPr lang="ru-RU" sz="2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85249"/>
            <a:ext cx="3813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Пришкільний </a:t>
            </a: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національно-патріотичний  </a:t>
            </a:r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табір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перебуванням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02.06-13.06.2025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60295" y="3664352"/>
            <a:ext cx="34563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№2        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№10	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000" i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60 </a:t>
            </a:r>
            <a:r>
              <a:rPr lang="ru-RU" sz="2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endParaRPr lang="ru-RU" sz="2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9402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Щасливе дитинство - що запам'ятають діти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387" y="5877272"/>
            <a:ext cx="8958305" cy="58477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Нехай </a:t>
            </a:r>
            <a:r>
              <a:rPr lang="ru-RU" sz="32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дитинство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буде </a:t>
            </a:r>
            <a:r>
              <a:rPr lang="ru-RU" sz="32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мирним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і </a:t>
            </a:r>
            <a:r>
              <a:rPr lang="ru-RU" sz="32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щасливим</a:t>
            </a:r>
            <a:r>
              <a:rPr lang="ru-RU" sz="32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24931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999" y="385249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Пришкільний табір 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перебуванням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02.06-13.06.2025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0000" y="3660976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№3        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Ліцей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№4	(90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№5	(40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Ліцей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№11	(50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</a:p>
          <a:p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0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210 </a:t>
            </a:r>
            <a:r>
              <a:rPr lang="ru-RU" sz="2000" i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endParaRPr lang="ru-RU" sz="2000" i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85249"/>
            <a:ext cx="3813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Пришкільний </a:t>
            </a: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туристично-спортивний </a:t>
            </a:r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табір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перебуванням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02.06-13.06.2025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60295" y="3664352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№6        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№7  	(70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endParaRPr lang="ru-RU" sz="2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100 </a:t>
            </a:r>
            <a:r>
              <a:rPr lang="ru-RU" sz="2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endParaRPr lang="ru-RU" sz="2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69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404664"/>
            <a:ext cx="3813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Пришкільний </a:t>
            </a: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природничо-естетичний </a:t>
            </a:r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табір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перебуванням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02.06-13.06.2025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9775" y="3683767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№8        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(30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ru-RU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476672"/>
            <a:ext cx="36739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Пришкільний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стетичний  табір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перебуванням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02.06-13.06.2025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1633" y="3683767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№9         (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44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48064" y="385249"/>
            <a:ext cx="36739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Спортивний табір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відпочинку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короткотривалим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перебуванням</a:t>
            </a:r>
            <a:r>
              <a:rPr lang="ru-RU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16.06-28.06.2025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31226" y="3660976"/>
            <a:ext cx="3601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Дитячо-юнацький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клуб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фізичної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підготовки</a:t>
            </a:r>
            <a:endParaRPr lang="ru-RU" sz="2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		 (300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388003"/>
            <a:ext cx="36739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Пришкільний  спортивний табір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перебуванням 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02.06-13.06.2025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4633" y="3717032"/>
            <a:ext cx="3601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Великомолодьківська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гімназія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		(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736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290822"/>
            <a:ext cx="8064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Літній національно-патріотичний табір організованого відпочинку з короткотривалим перебуванням «Об</a:t>
            </a:r>
            <a:r>
              <a:rPr lang="en-US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єднання патріотів»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 зміна - 02.06-13.06</a:t>
            </a:r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</a:t>
            </a: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ІІ зміна – 16.06-27.06.2025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3097357"/>
            <a:ext cx="66036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Комунальний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заклад «Центр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позашкільної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зміна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(120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		ІІ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зміна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(120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ru-RU" sz="2000" i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0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000" i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240 </a:t>
            </a:r>
            <a:r>
              <a:rPr lang="ru-RU" sz="20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endParaRPr lang="ru-RU" sz="2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89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998" y="385249"/>
            <a:ext cx="36739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портивний табір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організованого відпочинку </a:t>
            </a:r>
          </a:p>
          <a:p>
            <a:pPr algn="ctr"/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короткотривалим 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перебуванням 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16.06-27.06</a:t>
            </a:r>
            <a:r>
              <a:rPr lang="uk-UA" sz="24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5531" y="3429000"/>
            <a:ext cx="37290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Дитячо-юнацький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спортична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школа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ім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В.П.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Єрмакова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УССМФКС Звягельської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ради та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Міський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центр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фізичного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здоров</a:t>
            </a:r>
            <a:r>
              <a:rPr lang="en-US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uk-UA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 населення «Спорт для всіх» УССМФКС</a:t>
            </a:r>
          </a:p>
          <a:p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        (50 </a:t>
            </a:r>
            <a:r>
              <a:rPr lang="ru-RU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85249"/>
            <a:ext cx="3813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Культурно-мистецький літній табір організованого відпочинку з короткотривалим перебуванням</a:t>
            </a:r>
          </a:p>
          <a:p>
            <a:pPr algn="ctr"/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4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11.08-15.08.2025</a:t>
            </a:r>
            <a:endParaRPr lang="uk-UA" sz="24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2505" y="3429000"/>
            <a:ext cx="3600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Комунальний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заклад «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звягельська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бібліотека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</a:p>
          <a:p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    (20 </a:t>
            </a:r>
            <a:r>
              <a:rPr lang="ru-RU" sz="2000" i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0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ru-RU" sz="20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6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Фон лето для детей - фото и картинки abrakadabra.fu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" y="-58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6837" y="980728"/>
            <a:ext cx="85689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Організація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розподілу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путівок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800" b="1" i="1" dirty="0" smtClean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відпочинок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оздоровлення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відповідно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 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чинного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законодавства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</a:p>
          <a:p>
            <a:pPr algn="ctr"/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завдання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постійно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діючої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робочої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групи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питань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оздоровлення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відпочинку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Звягельської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територіальної</a:t>
            </a:r>
            <a:r>
              <a:rPr lang="ru-RU" sz="2800" b="1" i="1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громади</a:t>
            </a:r>
            <a:r>
              <a:rPr lang="ru-RU" sz="2800" b="1" i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endParaRPr lang="uk-UA" sz="2800" b="1" i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0942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1478</Words>
  <Application>Microsoft Office PowerPoint</Application>
  <PresentationFormat>Экран (4:3)</PresentationFormat>
  <Paragraphs>241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Bookman Old Style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User</cp:lastModifiedBy>
  <cp:revision>66</cp:revision>
  <dcterms:created xsi:type="dcterms:W3CDTF">2023-05-07T08:18:02Z</dcterms:created>
  <dcterms:modified xsi:type="dcterms:W3CDTF">2025-05-28T05:05:53Z</dcterms:modified>
</cp:coreProperties>
</file>