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98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8288000" cy="10287000"/>
  <p:notesSz cx="6858000" cy="9144000"/>
  <p:embeddedFontLst>
    <p:embeddedFont>
      <p:font typeface="Arial MT Pro Bold" panose="020B0604020202020204" charset="0"/>
      <p:regular r:id="rId31"/>
    </p:embeddedFont>
    <p:embeddedFont>
      <p:font typeface="Arial Nova Bold" panose="020B0604020202020204" charset="0"/>
      <p:regular r:id="rId32"/>
    </p:embeddedFont>
    <p:embeddedFont>
      <p:font typeface="Bebas Neue Bold" panose="020B0604020202020204" charset="-52"/>
      <p:regular r:id="rId33"/>
    </p:embeddedFont>
    <p:embeddedFont>
      <p:font typeface="Bebas Neue Cyrillic" panose="020B0604020202020204" charset="0"/>
      <p:regular r:id="rId34"/>
    </p:embeddedFont>
    <p:embeddedFont>
      <p:font typeface="Canva Sans Bold" panose="020B0604020202020204" charset="0"/>
      <p:regular r:id="rId35"/>
    </p:embeddedFont>
    <p:embeddedFont>
      <p:font typeface="Georgia Pro Bold" panose="020B0604020202020204" charset="0"/>
      <p:regular r:id="rId36"/>
    </p:embeddedFont>
    <p:embeddedFont>
      <p:font typeface="Georgia Pro Bold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1"/>
        </a:solidFill>
        <a:ln>
          <a:noFill/>
        </a:ln>
        <a:effectLst/>
        <a:sp3d/>
      </c:spPr>
    </c:sideWall>
    <c:backWall>
      <c:thickness val="0"/>
      <c:spPr>
        <a:solidFill>
          <a:schemeClr val="bg1"/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3000">
                  <a:schemeClr val="accent2">
                    <a:lumMod val="20000"/>
                    <a:lumOff val="80000"/>
                  </a:schemeClr>
                </a:gs>
                <a:gs pos="35000">
                  <a:schemeClr val="accent2">
                    <a:lumMod val="20000"/>
                    <a:lumOff val="80000"/>
                  </a:schemeClr>
                </a:gs>
                <a:gs pos="58000">
                  <a:schemeClr val="accent6">
                    <a:lumMod val="20000"/>
                    <a:lumOff val="80000"/>
                  </a:schemeClr>
                </a:gs>
                <a:gs pos="78000">
                  <a:srgbClr val="C0C0C0"/>
                </a:gs>
              </a:gsLst>
              <a:lin ang="5400000" scaled="1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3000">
                    <a:schemeClr val="accent2">
                      <a:lumMod val="20000"/>
                      <a:lumOff val="80000"/>
                    </a:schemeClr>
                  </a:gs>
                  <a:gs pos="35000">
                    <a:schemeClr val="accent2">
                      <a:lumMod val="20000"/>
                      <a:lumOff val="80000"/>
                    </a:schemeClr>
                  </a:gs>
                  <a:gs pos="58000">
                    <a:schemeClr val="accent6">
                      <a:lumMod val="20000"/>
                      <a:lumOff val="80000"/>
                    </a:schemeClr>
                  </a:gs>
                  <a:gs pos="78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D30-4D3A-BA01-91B80C181B4F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3000">
                    <a:schemeClr val="accent2">
                      <a:lumMod val="20000"/>
                      <a:lumOff val="80000"/>
                    </a:schemeClr>
                  </a:gs>
                  <a:gs pos="35000">
                    <a:schemeClr val="accent2">
                      <a:lumMod val="20000"/>
                      <a:lumOff val="80000"/>
                    </a:schemeClr>
                  </a:gs>
                  <a:gs pos="58000">
                    <a:schemeClr val="accent6">
                      <a:lumMod val="20000"/>
                      <a:lumOff val="80000"/>
                    </a:schemeClr>
                  </a:gs>
                  <a:gs pos="78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D30-4D3A-BA01-91B80C181B4F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000">
                    <a:schemeClr val="accent2">
                      <a:lumMod val="20000"/>
                      <a:lumOff val="80000"/>
                    </a:schemeClr>
                  </a:gs>
                  <a:gs pos="35000">
                    <a:schemeClr val="accent2">
                      <a:lumMod val="20000"/>
                      <a:lumOff val="80000"/>
                    </a:schemeClr>
                  </a:gs>
                  <a:gs pos="58000">
                    <a:schemeClr val="accent6">
                      <a:lumMod val="20000"/>
                      <a:lumOff val="80000"/>
                    </a:schemeClr>
                  </a:gs>
                  <a:gs pos="78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D30-4D3A-BA01-91B80C181B4F}"/>
              </c:ext>
            </c:extLst>
          </c:dPt>
          <c:dLbls>
            <c:dLbl>
              <c:idx val="0"/>
              <c:layout>
                <c:manualLayout>
                  <c:x val="2.6562499999999972E-2"/>
                  <c:y val="-7.0312495674674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0-4D3A-BA01-91B80C181B4F}"/>
                </c:ext>
              </c:extLst>
            </c:dLbl>
            <c:dLbl>
              <c:idx val="1"/>
              <c:layout>
                <c:manualLayout>
                  <c:x val="1.4062500000000058E-2"/>
                  <c:y val="-9.6093744088721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0-4D3A-BA01-91B80C181B4F}"/>
                </c:ext>
              </c:extLst>
            </c:dLbl>
            <c:dLbl>
              <c:idx val="2"/>
              <c:layout>
                <c:manualLayout>
                  <c:x val="1.7187500000000001E-2"/>
                  <c:y val="-6.7968745818851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30-4D3A-BA01-91B80C181B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Аркуш1!$A$2:$A$4</c:f>
              <c:strCache>
                <c:ptCount val="3"/>
                <c:pt idx="0">
                  <c:v>2024 рік (звіт)</c:v>
                </c:pt>
                <c:pt idx="1">
                  <c:v>2025 рік (очікувані)</c:v>
                </c:pt>
                <c:pt idx="2">
                  <c:v>2026 рік (прогноз)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348091.9</c:v>
                </c:pt>
                <c:pt idx="1">
                  <c:v>240111.8</c:v>
                </c:pt>
                <c:pt idx="2">
                  <c:v>98647.5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30-4D3A-BA01-91B80C181B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375583"/>
        <c:axId val="167347263"/>
        <c:axId val="0"/>
      </c:bar3DChart>
      <c:catAx>
        <c:axId val="16737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167347263"/>
        <c:crosses val="autoZero"/>
        <c:auto val="1"/>
        <c:lblAlgn val="ctr"/>
        <c:lblOffset val="100"/>
        <c:noMultiLvlLbl val="0"/>
      </c:catAx>
      <c:valAx>
        <c:axId val="167347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7375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effectLst>
              <a:outerShdw blurRad="50800" dist="508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254000"/>
              <a:contourClr>
                <a:srgbClr val="000000"/>
              </a:contourClr>
            </a:sp3d>
          </c:spPr>
          <c:explosion val="7"/>
          <c:dPt>
            <c:idx val="0"/>
            <c:bubble3D val="0"/>
            <c:spPr>
              <a:solidFill>
                <a:srgbClr val="FF9999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8B-475B-8083-185D67144DC1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8B-475B-8083-185D67144DC1}"/>
              </c:ext>
            </c:extLst>
          </c:dPt>
          <c:dPt>
            <c:idx val="2"/>
            <c:bubble3D val="0"/>
            <c:spPr>
              <a:solidFill>
                <a:srgbClr val="FF6699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8B-475B-8083-185D67144D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8B-475B-8083-185D67144DC1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58B-475B-8083-185D67144DC1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58B-475B-8083-185D67144DC1}"/>
              </c:ext>
            </c:extLst>
          </c:dPt>
          <c:dPt>
            <c:idx val="6"/>
            <c:bubble3D val="0"/>
            <c:spPr>
              <a:solidFill>
                <a:srgbClr val="99FF99"/>
              </a:solidFill>
              <a:ln w="25400">
                <a:solidFill>
                  <a:schemeClr val="lt1"/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 w="2540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58B-475B-8083-185D67144DC1}"/>
              </c:ext>
            </c:extLst>
          </c:dPt>
          <c:dLbls>
            <c:dLbl>
              <c:idx val="0"/>
              <c:layout>
                <c:manualLayout>
                  <c:x val="-7.3692844163715326E-2"/>
                  <c:y val="-0.14095146249734916"/>
                </c:manualLayout>
              </c:layout>
              <c:tx>
                <c:rich>
                  <a:bodyPr/>
                  <a:lstStyle/>
                  <a:p>
                    <a:r>
                      <a:rPr lang="uk-UA" dirty="0"/>
                      <a:t>Освіта</a:t>
                    </a:r>
                  </a:p>
                  <a:p>
                    <a:fld id="{FA443C8C-4AAF-4643-AEA5-0B5EE1188476}" type="VALUE">
                      <a:rPr lang="en-US" smtClean="0"/>
                      <a:pPr/>
                      <a:t>[ЗНАЧЕННЯ]</a:t>
                    </a:fld>
                    <a:r>
                      <a:rPr lang="en-US" baseline="0" dirty="0"/>
                      <a:t> </a:t>
                    </a:r>
                  </a:p>
                  <a:p>
                    <a:r>
                      <a:rPr lang="en-US" dirty="0"/>
                      <a:t>41%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8B-475B-8083-185D67144DC1}"/>
                </c:ext>
              </c:extLst>
            </c:dLbl>
            <c:dLbl>
              <c:idx val="1"/>
              <c:layout>
                <c:manualLayout>
                  <c:x val="3.1250000000000002E-3"/>
                  <c:y val="-8.5936501967686754E-17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Охорона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здоров’я</a:t>
                    </a:r>
                    <a:endParaRPr lang="ru-RU" dirty="0"/>
                  </a:p>
                  <a:p>
                    <a:fld id="{7B367F33-2F37-46C1-9258-6E6928762BBC}" type="VALUE">
                      <a:rPr lang="ru-RU" smtClean="0"/>
                      <a:pPr/>
                      <a:t>[ЗНАЧЕННЯ]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dirty="0"/>
                      <a:t>5,5%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8B-475B-8083-185D67144D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Соціальний захист</a:t>
                    </a:r>
                  </a:p>
                  <a:p>
                    <a:fld id="{BA72F648-7DD7-4F6A-BB8A-979572827C3B}" type="VALUE">
                      <a:rPr lang="ru-RU" smtClean="0"/>
                      <a:pPr/>
                      <a:t>[ЗНАЧЕННЯ]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dirty="0"/>
                      <a:t>7,3%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8B-475B-8083-185D67144DC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uk-UA" sz="2000" dirty="0"/>
                      <a:t>Культура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7D4D5619-57BB-4237-A1F3-052266467911}" type="VALUE">
                      <a:rPr lang="en-US" sz="2000" smtClean="0"/>
                      <a:pP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[ЗНАЧЕННЯ]</a:t>
                    </a:fld>
                    <a:r>
                      <a:rPr lang="en-US" sz="2000" baseline="0" dirty="0"/>
                      <a:t> 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2000" dirty="0"/>
                      <a:t>10,1%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366502269729926"/>
                      <c:h val="0.178032539554344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58B-475B-8083-185D67144DC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err="1"/>
                      <a:t>Фізична</a:t>
                    </a:r>
                    <a:r>
                      <a:rPr lang="ru-RU" dirty="0"/>
                      <a:t> культура  і спорт</a:t>
                    </a:r>
                  </a:p>
                  <a:p>
                    <a:fld id="{3A0EC62F-6C8A-4E13-9271-9C82B7A9AE57}" type="VALUE">
                      <a:rPr lang="ru-RU" smtClean="0"/>
                      <a:pPr/>
                      <a:t>[ЗНАЧЕННЯ]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dirty="0"/>
                      <a:t>2,4%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58B-475B-8083-185D67144DC1}"/>
                </c:ext>
              </c:extLst>
            </c:dLbl>
            <c:dLbl>
              <c:idx val="5"/>
              <c:layout>
                <c:manualLayout>
                  <c:x val="0"/>
                  <c:y val="-0.1821526592273435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ЖКГ та </a:t>
                    </a:r>
                    <a:r>
                      <a:rPr lang="ru-RU" dirty="0" err="1"/>
                      <a:t>екологія</a:t>
                    </a:r>
                    <a:endParaRPr lang="ru-RU" dirty="0"/>
                  </a:p>
                  <a:p>
                    <a:fld id="{960BA9E4-DD57-443E-8314-F01D90ADBC7A}" type="VALUE">
                      <a:rPr lang="ru-RU" smtClean="0"/>
                      <a:pPr/>
                      <a:t>[ЗНАЧЕННЯ]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baseline="0" dirty="0"/>
                      <a:t>12,3%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58B-475B-8083-185D67144DC1}"/>
                </c:ext>
              </c:extLst>
            </c:dLbl>
            <c:dLbl>
              <c:idx val="6"/>
              <c:layout>
                <c:manualLayout>
                  <c:x val="3.1250000000000002E-3"/>
                  <c:y val="1.4062499134934847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Інші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видатки</a:t>
                    </a:r>
                    <a:endParaRPr lang="ru-RU" dirty="0"/>
                  </a:p>
                  <a:p>
                    <a:fld id="{DCF218D3-0031-4102-8D48-637BCE8E0867}" type="VALUE">
                      <a:rPr lang="ru-RU" smtClean="0"/>
                      <a:pPr/>
                      <a:t>[ЗНАЧЕННЯ]</a:t>
                    </a:fld>
                    <a:r>
                      <a:rPr lang="ru-RU" baseline="0" dirty="0"/>
                      <a:t> </a:t>
                    </a:r>
                  </a:p>
                  <a:p>
                    <a:r>
                      <a:rPr lang="ru-RU" dirty="0"/>
                      <a:t>21,4%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58B-475B-8083-185D67144DC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Аркуш1!$A$2:$A$8</c:f>
              <c:strCache>
                <c:ptCount val="7"/>
                <c:pt idx="0">
                  <c:v>Освіта</c:v>
                </c:pt>
                <c:pt idx="1">
                  <c:v>Охорона здоров’я</c:v>
                </c:pt>
                <c:pt idx="2">
                  <c:v>Соціальний захист</c:v>
                </c:pt>
                <c:pt idx="3">
                  <c:v>Культура</c:v>
                </c:pt>
                <c:pt idx="4">
                  <c:v>Фізична культура і спорт</c:v>
                </c:pt>
                <c:pt idx="5">
                  <c:v>ЖКГ та екологія</c:v>
                </c:pt>
                <c:pt idx="6">
                  <c:v>Інші видатки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246201.1</c:v>
                </c:pt>
                <c:pt idx="1">
                  <c:v>32707.1</c:v>
                </c:pt>
                <c:pt idx="2">
                  <c:v>43580.2</c:v>
                </c:pt>
                <c:pt idx="3">
                  <c:v>60498.8</c:v>
                </c:pt>
                <c:pt idx="4">
                  <c:v>14627.3</c:v>
                </c:pt>
                <c:pt idx="5">
                  <c:v>73825.399999999994</c:v>
                </c:pt>
                <c:pt idx="6">
                  <c:v>127967.6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8B-475B-8083-185D67144DC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40"/>
      <c:depthPercent val="7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52315381171537E-2"/>
          <c:y val="3.7975105168823756E-2"/>
          <c:w val="0.92547684618828463"/>
          <c:h val="0.875221825165696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2024 рік (звіт)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317500" prst="angle"/>
            </a:sp3d>
          </c:spPr>
          <c:invertIfNegative val="0"/>
          <c:dLbls>
            <c:dLbl>
              <c:idx val="0"/>
              <c:layout>
                <c:manualLayout>
                  <c:x val="-4.8437500000000001E-2"/>
                  <c:y val="-3.7499997693159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BB-4146-9220-983061117E0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Аркуш1!$B$2</c:f>
              <c:numCache>
                <c:formatCode>General</c:formatCode>
                <c:ptCount val="1"/>
                <c:pt idx="0">
                  <c:v>350405.7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B-4146-9220-983061117E0F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2025 рік (план)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317500" prst="angle"/>
            </a:sp3d>
          </c:spPr>
          <c:invertIfNegative val="0"/>
          <c:dLbls>
            <c:dLbl>
              <c:idx val="0"/>
              <c:layout>
                <c:manualLayout>
                  <c:x val="-1.2500000000000001E-2"/>
                  <c:y val="-5.3906246683916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BB-4146-9220-983061117E0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Аркуш1!$C$2</c:f>
              <c:numCache>
                <c:formatCode>General</c:formatCode>
                <c:ptCount val="1"/>
                <c:pt idx="0">
                  <c:v>395959.1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BB-4146-9220-983061117E0F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2026 рік (прогноз)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317500" prst="angle"/>
            </a:sp3d>
          </c:spPr>
          <c:invertIfNegative val="0"/>
          <c:dLbls>
            <c:dLbl>
              <c:idx val="0"/>
              <c:layout>
                <c:manualLayout>
                  <c:x val="8.1250000000000003E-2"/>
                  <c:y val="-9.6093744088721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BB-4146-9220-983061117E0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Аркуш1!$D$2</c:f>
              <c:numCache>
                <c:formatCode>General</c:formatCode>
                <c:ptCount val="1"/>
                <c:pt idx="0">
                  <c:v>246201.1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BB-4146-9220-983061117E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36301696"/>
        <c:axId val="836302176"/>
        <c:axId val="1189363344"/>
      </c:bar3DChart>
      <c:catAx>
        <c:axId val="836301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36302176"/>
        <c:crosses val="autoZero"/>
        <c:auto val="1"/>
        <c:lblAlgn val="ctr"/>
        <c:lblOffset val="100"/>
        <c:noMultiLvlLbl val="0"/>
      </c:catAx>
      <c:valAx>
        <c:axId val="83630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36301696"/>
        <c:crosses val="autoZero"/>
        <c:crossBetween val="between"/>
      </c:valAx>
      <c:serAx>
        <c:axId val="11893633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836302176"/>
        <c:crosses val="autoZero"/>
      </c:serAx>
      <c:spPr>
        <a:solidFill>
          <a:schemeClr val="accent3">
            <a:lumMod val="20000"/>
            <a:lumOff val="80000"/>
            <a:alpha val="56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44.png"/><Relationship Id="rId2" Type="http://schemas.openxmlformats.org/officeDocument/2006/relationships/image" Target="../media/image4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4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47.jpe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52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51.png"/><Relationship Id="rId2" Type="http://schemas.openxmlformats.org/officeDocument/2006/relationships/image" Target="../media/image4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49.png"/><Relationship Id="rId10" Type="http://schemas.openxmlformats.org/officeDocument/2006/relationships/image" Target="../media/image12.png"/><Relationship Id="rId19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61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60.png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5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66.svg"/><Relationship Id="rId26" Type="http://schemas.openxmlformats.org/officeDocument/2006/relationships/image" Target="../media/image74.svg"/><Relationship Id="rId3" Type="http://schemas.openxmlformats.org/officeDocument/2006/relationships/image" Target="../media/image5.svg"/><Relationship Id="rId21" Type="http://schemas.openxmlformats.org/officeDocument/2006/relationships/image" Target="../media/image69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4.png"/><Relationship Id="rId16" Type="http://schemas.openxmlformats.org/officeDocument/2006/relationships/image" Target="../media/image64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72.svg"/><Relationship Id="rId5" Type="http://schemas.openxmlformats.org/officeDocument/2006/relationships/image" Target="../media/image7.svg"/><Relationship Id="rId15" Type="http://schemas.openxmlformats.org/officeDocument/2006/relationships/image" Target="../media/image63.sv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12.png"/><Relationship Id="rId19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81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17" Type="http://schemas.openxmlformats.org/officeDocument/2006/relationships/image" Target="../media/image80.png"/><Relationship Id="rId2" Type="http://schemas.openxmlformats.org/officeDocument/2006/relationships/image" Target="../media/image4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78.png"/><Relationship Id="rId10" Type="http://schemas.openxmlformats.org/officeDocument/2006/relationships/image" Target="../media/image12.png"/><Relationship Id="rId19" Type="http://schemas.openxmlformats.org/officeDocument/2006/relationships/image" Target="../media/image8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8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89.png"/><Relationship Id="rId2" Type="http://schemas.openxmlformats.org/officeDocument/2006/relationships/image" Target="../media/image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8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9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5" Type="http://schemas.openxmlformats.org/officeDocument/2006/relationships/image" Target="../media/image93.png"/><Relationship Id="rId10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98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97.png"/><Relationship Id="rId2" Type="http://schemas.openxmlformats.org/officeDocument/2006/relationships/image" Target="../media/image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95.png"/><Relationship Id="rId10" Type="http://schemas.openxmlformats.org/officeDocument/2006/relationships/image" Target="../media/image12.png"/><Relationship Id="rId19" Type="http://schemas.openxmlformats.org/officeDocument/2006/relationships/image" Target="../media/image9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104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03.png"/><Relationship Id="rId2" Type="http://schemas.openxmlformats.org/officeDocument/2006/relationships/image" Target="../media/image4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0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109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17" Type="http://schemas.openxmlformats.org/officeDocument/2006/relationships/image" Target="../media/image108.png"/><Relationship Id="rId2" Type="http://schemas.openxmlformats.org/officeDocument/2006/relationships/image" Target="../media/image4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0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chart" Target="../charts/chart1.xm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7691" y="0"/>
            <a:ext cx="13949487" cy="10287000"/>
            <a:chOff x="0" y="0"/>
            <a:chExt cx="16883910" cy="12450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83911" cy="12450980"/>
            </a:xfrm>
            <a:custGeom>
              <a:avLst/>
              <a:gdLst/>
              <a:ahLst/>
              <a:cxnLst/>
              <a:rect l="l" t="t" r="r" b="b"/>
              <a:pathLst>
                <a:path w="16883911" h="12450980">
                  <a:moveTo>
                    <a:pt x="16883911" y="0"/>
                  </a:moveTo>
                  <a:lnTo>
                    <a:pt x="10241206" y="12450980"/>
                  </a:lnTo>
                  <a:lnTo>
                    <a:pt x="0" y="12450980"/>
                  </a:lnTo>
                  <a:lnTo>
                    <a:pt x="6642705" y="0"/>
                  </a:lnTo>
                  <a:lnTo>
                    <a:pt x="16883911" y="0"/>
                  </a:lnTo>
                  <a:close/>
                </a:path>
              </a:pathLst>
            </a:custGeom>
            <a:blipFill>
              <a:blip r:embed="rId2"/>
              <a:stretch>
                <a:fillRect l="-10322" r="-103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14498" y="5362941"/>
            <a:ext cx="10444496" cy="3655585"/>
            <a:chOff x="0" y="0"/>
            <a:chExt cx="2750814" cy="962788"/>
          </a:xfrm>
          <a:solidFill>
            <a:schemeClr val="accent1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50814" cy="962788"/>
            </a:xfrm>
            <a:custGeom>
              <a:avLst/>
              <a:gdLst/>
              <a:ahLst/>
              <a:cxnLst/>
              <a:rect l="l" t="t" r="r" b="b"/>
              <a:pathLst>
                <a:path w="2750814" h="962788">
                  <a:moveTo>
                    <a:pt x="0" y="0"/>
                  </a:moveTo>
                  <a:lnTo>
                    <a:pt x="2750814" y="0"/>
                  </a:lnTo>
                  <a:lnTo>
                    <a:pt x="2750814" y="962788"/>
                  </a:lnTo>
                  <a:lnTo>
                    <a:pt x="0" y="962788"/>
                  </a:ln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50814" cy="100088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547838" y="0"/>
            <a:ext cx="7095676" cy="6208716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50000">
                  <a:srgbClr val="94B9FF">
                    <a:alpha val="100000"/>
                  </a:srgbClr>
                </a:gs>
                <a:gs pos="100000">
                  <a:srgbClr val="17DF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416060">
            <a:off x="10744412" y="-701442"/>
            <a:ext cx="703257" cy="4114800"/>
          </a:xfrm>
          <a:custGeom>
            <a:avLst/>
            <a:gdLst/>
            <a:ahLst/>
            <a:cxnLst/>
            <a:rect l="l" t="t" r="r" b="b"/>
            <a:pathLst>
              <a:path w="703257" h="4114800">
                <a:moveTo>
                  <a:pt x="0" y="0"/>
                </a:moveTo>
                <a:lnTo>
                  <a:pt x="703257" y="0"/>
                </a:lnTo>
                <a:lnTo>
                  <a:pt x="70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274840">
            <a:off x="14535993" y="931678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5541740"/>
            <a:ext cx="8355320" cy="347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Проєкт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бюджету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звягельської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міської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територіальної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громади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</a:p>
          <a:p>
            <a:pPr algn="ctr">
              <a:lnSpc>
                <a:spcPts val="6800"/>
              </a:lnSpc>
            </a:pP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на</a:t>
            </a:r>
            <a:r>
              <a:rPr lang="en-US" sz="6355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2026 </a:t>
            </a:r>
            <a:r>
              <a:rPr lang="en-US" sz="6355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рік</a:t>
            </a:r>
            <a:endParaRPr lang="en-US" sz="6355" dirty="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grpSp>
        <p:nvGrpSpPr>
          <p:cNvPr id="13" name="Group 13"/>
          <p:cNvGrpSpPr/>
          <p:nvPr/>
        </p:nvGrpSpPr>
        <p:grpSpPr>
          <a:xfrm rot="1831014">
            <a:off x="16871036" y="4659302"/>
            <a:ext cx="681115" cy="6532497"/>
            <a:chOff x="0" y="0"/>
            <a:chExt cx="179388" cy="17204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9388" cy="1720493"/>
            </a:xfrm>
            <a:custGeom>
              <a:avLst/>
              <a:gdLst/>
              <a:ahLst/>
              <a:cxnLst/>
              <a:rect l="l" t="t" r="r" b="b"/>
              <a:pathLst>
                <a:path w="179388" h="1720493">
                  <a:moveTo>
                    <a:pt x="0" y="0"/>
                  </a:moveTo>
                  <a:lnTo>
                    <a:pt x="179388" y="0"/>
                  </a:lnTo>
                  <a:lnTo>
                    <a:pt x="179388" y="1720493"/>
                  </a:lnTo>
                  <a:lnTo>
                    <a:pt x="0" y="1720493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9388" cy="1758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1671049">
            <a:off x="7534042" y="5863305"/>
            <a:ext cx="681115" cy="5190500"/>
            <a:chOff x="0" y="0"/>
            <a:chExt cx="179388" cy="13670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9388" cy="1367045"/>
            </a:xfrm>
            <a:custGeom>
              <a:avLst/>
              <a:gdLst/>
              <a:ahLst/>
              <a:cxnLst/>
              <a:rect l="l" t="t" r="r" b="b"/>
              <a:pathLst>
                <a:path w="179388" h="1367045">
                  <a:moveTo>
                    <a:pt x="0" y="0"/>
                  </a:moveTo>
                  <a:lnTo>
                    <a:pt x="179388" y="0"/>
                  </a:lnTo>
                  <a:lnTo>
                    <a:pt x="179388" y="1367045"/>
                  </a:lnTo>
                  <a:lnTo>
                    <a:pt x="0" y="1367045"/>
                  </a:ln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79388" cy="1405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459125" y="-2165837"/>
            <a:ext cx="7074362" cy="13253066"/>
          </a:xfrm>
          <a:prstGeom prst="line">
            <a:avLst/>
          </a:prstGeom>
          <a:ln w="952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15554781" y="5111745"/>
            <a:ext cx="3315391" cy="5619712"/>
          </a:xfrm>
          <a:prstGeom prst="line">
            <a:avLst/>
          </a:prstGeom>
          <a:ln w="952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067319" y="1055523"/>
            <a:ext cx="2191981" cy="39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4"/>
              </a:lnSpc>
            </a:pPr>
            <a:r>
              <a:rPr lang="en-US" sz="2780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presented by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62940" y="1482424"/>
            <a:ext cx="4648655" cy="96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10"/>
              </a:lnSpc>
            </a:pPr>
            <a:r>
              <a:rPr lang="en-US" sz="3468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Фінансове управління  Звягельської міської ради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18982" y="1028700"/>
            <a:ext cx="16540318" cy="8229600"/>
            <a:chOff x="0" y="0"/>
            <a:chExt cx="4356298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56298" cy="2167467"/>
            </a:xfrm>
            <a:custGeom>
              <a:avLst/>
              <a:gdLst/>
              <a:ahLst/>
              <a:cxnLst/>
              <a:rect l="l" t="t" r="r" b="b"/>
              <a:pathLst>
                <a:path w="4356298" h="2167467">
                  <a:moveTo>
                    <a:pt x="0" y="0"/>
                  </a:moveTo>
                  <a:lnTo>
                    <a:pt x="4356298" y="0"/>
                  </a:lnTo>
                  <a:lnTo>
                    <a:pt x="4356298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5629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48402" y="1028701"/>
            <a:ext cx="1004198" cy="457200"/>
          </a:xfrm>
          <a:custGeom>
            <a:avLst/>
            <a:gdLst/>
            <a:ahLst/>
            <a:cxnLst/>
            <a:rect l="l" t="t" r="r" b="b"/>
            <a:pathLst>
              <a:path w="1590972" h="673993">
                <a:moveTo>
                  <a:pt x="0" y="0"/>
                </a:moveTo>
                <a:lnTo>
                  <a:pt x="1590971" y="0"/>
                </a:lnTo>
                <a:lnTo>
                  <a:pt x="1590971" y="673993"/>
                </a:lnTo>
                <a:lnTo>
                  <a:pt x="0" y="673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29171" y="1914759"/>
            <a:ext cx="10670297" cy="570986"/>
          </a:xfrm>
          <a:custGeom>
            <a:avLst/>
            <a:gdLst/>
            <a:ahLst/>
            <a:cxnLst/>
            <a:rect l="l" t="t" r="r" b="b"/>
            <a:pathLst>
              <a:path w="10670297" h="570986">
                <a:moveTo>
                  <a:pt x="0" y="0"/>
                </a:moveTo>
                <a:lnTo>
                  <a:pt x="10670297" y="0"/>
                </a:lnTo>
                <a:lnTo>
                  <a:pt x="10670297" y="570986"/>
                </a:lnTo>
                <a:lnTo>
                  <a:pt x="0" y="5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5400000">
            <a:off x="3568162" y="2075465"/>
            <a:ext cx="997922" cy="4449461"/>
            <a:chOff x="0" y="0"/>
            <a:chExt cx="2771140" cy="123557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71140" cy="12355760"/>
            </a:xfrm>
            <a:custGeom>
              <a:avLst/>
              <a:gdLst/>
              <a:ahLst/>
              <a:cxnLst/>
              <a:rect l="l" t="t" r="r" b="b"/>
              <a:pathLst>
                <a:path w="2771140" h="12355760">
                  <a:moveTo>
                    <a:pt x="0" y="0"/>
                  </a:moveTo>
                  <a:lnTo>
                    <a:pt x="0" y="11452790"/>
                  </a:lnTo>
                  <a:lnTo>
                    <a:pt x="1384300" y="12355760"/>
                  </a:lnTo>
                  <a:lnTo>
                    <a:pt x="2771140" y="1145279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6D597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988793" y="3349608"/>
            <a:ext cx="3069210" cy="1461293"/>
            <a:chOff x="0" y="0"/>
            <a:chExt cx="13398500" cy="63792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398500" cy="6379210"/>
            </a:xfrm>
            <a:custGeom>
              <a:avLst/>
              <a:gdLst/>
              <a:ahLst/>
              <a:cxnLst/>
              <a:rect l="l" t="t" r="r" b="b"/>
              <a:pathLst>
                <a:path w="13398500" h="637921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8A719B"/>
            </a:solidFill>
          </p:spPr>
        </p:sp>
      </p:grpSp>
      <p:grpSp>
        <p:nvGrpSpPr>
          <p:cNvPr id="25" name="Group 25"/>
          <p:cNvGrpSpPr/>
          <p:nvPr/>
        </p:nvGrpSpPr>
        <p:grpSpPr>
          <a:xfrm rot="5400000">
            <a:off x="3423796" y="3850744"/>
            <a:ext cx="997922" cy="5140379"/>
            <a:chOff x="0" y="0"/>
            <a:chExt cx="2771140" cy="142743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71140" cy="14274377"/>
            </a:xfrm>
            <a:custGeom>
              <a:avLst/>
              <a:gdLst/>
              <a:ahLst/>
              <a:cxnLst/>
              <a:rect l="l" t="t" r="r" b="b"/>
              <a:pathLst>
                <a:path w="2771140" h="14274377">
                  <a:moveTo>
                    <a:pt x="0" y="0"/>
                  </a:moveTo>
                  <a:lnTo>
                    <a:pt x="0" y="13371407"/>
                  </a:lnTo>
                  <a:lnTo>
                    <a:pt x="1384300" y="14274377"/>
                  </a:lnTo>
                  <a:lnTo>
                    <a:pt x="2771140" y="13371407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B56576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4958341" y="5458601"/>
            <a:ext cx="3069210" cy="1461293"/>
            <a:chOff x="0" y="0"/>
            <a:chExt cx="13398500" cy="63792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398500" cy="6379210"/>
            </a:xfrm>
            <a:custGeom>
              <a:avLst/>
              <a:gdLst/>
              <a:ahLst/>
              <a:cxnLst/>
              <a:rect l="l" t="t" r="r" b="b"/>
              <a:pathLst>
                <a:path w="13398500" h="637921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D17488"/>
            </a:solidFill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3184275" y="5731961"/>
            <a:ext cx="997922" cy="5619421"/>
            <a:chOff x="0" y="0"/>
            <a:chExt cx="2771140" cy="156046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71140" cy="15604637"/>
            </a:xfrm>
            <a:custGeom>
              <a:avLst/>
              <a:gdLst/>
              <a:ahLst/>
              <a:cxnLst/>
              <a:rect l="l" t="t" r="r" b="b"/>
              <a:pathLst>
                <a:path w="2771140" h="15604637">
                  <a:moveTo>
                    <a:pt x="0" y="0"/>
                  </a:moveTo>
                  <a:lnTo>
                    <a:pt x="0" y="14701665"/>
                  </a:lnTo>
                  <a:lnTo>
                    <a:pt x="1384300" y="15604637"/>
                  </a:lnTo>
                  <a:lnTo>
                    <a:pt x="2771140" y="14701665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A66C98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4958341" y="7571923"/>
            <a:ext cx="3069210" cy="1461293"/>
            <a:chOff x="0" y="0"/>
            <a:chExt cx="13398500" cy="637921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398500" cy="6379210"/>
            </a:xfrm>
            <a:custGeom>
              <a:avLst/>
              <a:gdLst/>
              <a:ahLst/>
              <a:cxnLst/>
              <a:rect l="l" t="t" r="r" b="b"/>
              <a:pathLst>
                <a:path w="13398500" h="6379210">
                  <a:moveTo>
                    <a:pt x="6747510" y="0"/>
                  </a:moveTo>
                  <a:lnTo>
                    <a:pt x="6645910" y="0"/>
                  </a:lnTo>
                  <a:lnTo>
                    <a:pt x="6638290" y="7620"/>
                  </a:lnTo>
                  <a:lnTo>
                    <a:pt x="0" y="6379210"/>
                  </a:lnTo>
                  <a:lnTo>
                    <a:pt x="6752590" y="6379210"/>
                  </a:lnTo>
                  <a:lnTo>
                    <a:pt x="13398500" y="0"/>
                  </a:lnTo>
                  <a:close/>
                </a:path>
              </a:pathLst>
            </a:custGeom>
            <a:solidFill>
              <a:srgbClr val="CF84BD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 rot="-10800000">
            <a:off x="6492946" y="2638145"/>
            <a:ext cx="1565058" cy="1565058"/>
            <a:chOff x="0" y="0"/>
            <a:chExt cx="495300" cy="4953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6D597A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-10800000">
            <a:off x="6492946" y="7035380"/>
            <a:ext cx="1565058" cy="1565058"/>
            <a:chOff x="0" y="0"/>
            <a:chExt cx="495300" cy="4953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A66C98"/>
            </a:solid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 rot="-10800000">
            <a:off x="6436226" y="4799156"/>
            <a:ext cx="1621777" cy="1621777"/>
            <a:chOff x="0" y="0"/>
            <a:chExt cx="495300" cy="4953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56576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8457576" y="2967133"/>
            <a:ext cx="8861690" cy="6220015"/>
          </a:xfrm>
          <a:custGeom>
            <a:avLst/>
            <a:gdLst/>
            <a:ahLst/>
            <a:cxnLst/>
            <a:rect l="l" t="t" r="r" b="b"/>
            <a:pathLst>
              <a:path w="8861690" h="6220015">
                <a:moveTo>
                  <a:pt x="0" y="0"/>
                </a:moveTo>
                <a:lnTo>
                  <a:pt x="8861690" y="0"/>
                </a:lnTo>
                <a:lnTo>
                  <a:pt x="8861690" y="6220016"/>
                </a:lnTo>
                <a:lnTo>
                  <a:pt x="0" y="62200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675" r="-2675"/>
            </a:stretch>
          </a:blipFill>
        </p:spPr>
      </p:sp>
      <p:sp>
        <p:nvSpPr>
          <p:cNvPr id="43" name="Freeform 43"/>
          <p:cNvSpPr/>
          <p:nvPr/>
        </p:nvSpPr>
        <p:spPr>
          <a:xfrm rot="-1055386">
            <a:off x="11166419" y="4223188"/>
            <a:ext cx="765479" cy="483348"/>
          </a:xfrm>
          <a:custGeom>
            <a:avLst/>
            <a:gdLst/>
            <a:ahLst/>
            <a:cxnLst/>
            <a:rect l="l" t="t" r="r" b="b"/>
            <a:pathLst>
              <a:path w="765479" h="483348">
                <a:moveTo>
                  <a:pt x="0" y="0"/>
                </a:moveTo>
                <a:lnTo>
                  <a:pt x="765479" y="0"/>
                </a:lnTo>
                <a:lnTo>
                  <a:pt x="765479" y="483349"/>
                </a:lnTo>
                <a:lnTo>
                  <a:pt x="0" y="483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815972" y="1349325"/>
            <a:ext cx="11456885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динаміка надходжень Акцизного податку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032161" y="6039041"/>
            <a:ext cx="3714125" cy="65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1906" b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ставка - 5 % від реалізації підакцизних товарів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123850" y="3786243"/>
            <a:ext cx="3981899" cy="98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1906" b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13,44 % акцизного податку сплачується відповідно до визначеної частки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90634" y="8050827"/>
            <a:ext cx="5250676" cy="98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1906" b="1">
                <a:solidFill>
                  <a:srgbClr val="FFFFFF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частка зарахування до бюджету визначається ДПС та залежить від обсягів продажу на території громади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52567" y="4958758"/>
            <a:ext cx="4926808" cy="9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 b="1">
                <a:solidFill>
                  <a:srgbClr val="D1748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З РЕАЛІЗАЦІЇ СУБ’ЄКТАМИ ГОСПОДАРЮВАННЯ підакцизних ТОВАРІВ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055499" y="3363524"/>
            <a:ext cx="2518974" cy="39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228" b="1">
                <a:solidFill>
                  <a:srgbClr val="6D597A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З ПАЛЬНОГО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98470" y="7386619"/>
            <a:ext cx="4247816" cy="6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 b="1">
                <a:solidFill>
                  <a:srgbClr val="A66C9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З РЕАЛІЗАЦІЇ ВИРОБНИКАМИ ТЮТЮНОВИХ ВИРОБІВ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464586" y="3017369"/>
            <a:ext cx="156505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36 550,0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492946" y="5226861"/>
            <a:ext cx="156505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9 000,0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464586" y="7472344"/>
            <a:ext cx="156505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10 700,0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1FFFC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54" name="Freeform 54"/>
          <p:cNvSpPr/>
          <p:nvPr/>
        </p:nvSpPr>
        <p:spPr>
          <a:xfrm rot="-1055386">
            <a:off x="13422112" y="3837884"/>
            <a:ext cx="765479" cy="483348"/>
          </a:xfrm>
          <a:custGeom>
            <a:avLst/>
            <a:gdLst/>
            <a:ahLst/>
            <a:cxnLst/>
            <a:rect l="l" t="t" r="r" b="b"/>
            <a:pathLst>
              <a:path w="765479" h="483348">
                <a:moveTo>
                  <a:pt x="0" y="0"/>
                </a:moveTo>
                <a:lnTo>
                  <a:pt x="765479" y="0"/>
                </a:lnTo>
                <a:lnTo>
                  <a:pt x="765479" y="483349"/>
                </a:lnTo>
                <a:lnTo>
                  <a:pt x="0" y="483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 rot="-916158">
            <a:off x="10795567" y="4023217"/>
            <a:ext cx="115630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+29,7%</a:t>
            </a:r>
          </a:p>
        </p:txBody>
      </p:sp>
      <p:sp>
        <p:nvSpPr>
          <p:cNvPr id="56" name="TextBox 56"/>
          <p:cNvSpPr txBox="1"/>
          <p:nvPr/>
        </p:nvSpPr>
        <p:spPr>
          <a:xfrm rot="-916158">
            <a:off x="12900538" y="3621249"/>
            <a:ext cx="115630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+15%</a:t>
            </a:r>
          </a:p>
        </p:txBody>
      </p:sp>
      <p:sp>
        <p:nvSpPr>
          <p:cNvPr id="57" name="TextBox 57"/>
          <p:cNvSpPr txBox="1"/>
          <p:nvPr/>
        </p:nvSpPr>
        <p:spPr>
          <a:xfrm rot="155530">
            <a:off x="15535912" y="3077083"/>
            <a:ext cx="98869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86037" y="1104900"/>
            <a:ext cx="16230600" cy="8625256"/>
            <a:chOff x="0" y="0"/>
            <a:chExt cx="4274726" cy="22716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271672"/>
            </a:xfrm>
            <a:custGeom>
              <a:avLst/>
              <a:gdLst/>
              <a:ahLst/>
              <a:cxnLst/>
              <a:rect l="l" t="t" r="r" b="b"/>
              <a:pathLst>
                <a:path w="4274726" h="2271672">
                  <a:moveTo>
                    <a:pt x="0" y="0"/>
                  </a:moveTo>
                  <a:lnTo>
                    <a:pt x="4274726" y="0"/>
                  </a:lnTo>
                  <a:lnTo>
                    <a:pt x="4274726" y="2271672"/>
                  </a:lnTo>
                  <a:lnTo>
                    <a:pt x="0" y="2271672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309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066716" y="113245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10771" y="2047070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595966" y="2214154"/>
            <a:ext cx="2967571" cy="296757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717092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038882" y="2324482"/>
            <a:ext cx="2967571" cy="296757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57C1E2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326176" y="3808268"/>
            <a:ext cx="2967571" cy="296757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7ED957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01245" y="3808268"/>
            <a:ext cx="2967571" cy="296757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D9B98B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830236" y="3174719"/>
            <a:ext cx="880535" cy="890237"/>
            <a:chOff x="0" y="0"/>
            <a:chExt cx="1003449" cy="10145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03449" cy="1014504"/>
            </a:xfrm>
            <a:custGeom>
              <a:avLst/>
              <a:gdLst/>
              <a:ahLst/>
              <a:cxnLst/>
              <a:rect l="l" t="t" r="r" b="b"/>
              <a:pathLst>
                <a:path w="1003449" h="1014504">
                  <a:moveTo>
                    <a:pt x="501724" y="0"/>
                  </a:moveTo>
                  <a:cubicBezTo>
                    <a:pt x="224630" y="0"/>
                    <a:pt x="0" y="227105"/>
                    <a:pt x="0" y="507252"/>
                  </a:cubicBezTo>
                  <a:cubicBezTo>
                    <a:pt x="0" y="787400"/>
                    <a:pt x="224630" y="1014504"/>
                    <a:pt x="501724" y="1014504"/>
                  </a:cubicBezTo>
                  <a:cubicBezTo>
                    <a:pt x="778819" y="1014504"/>
                    <a:pt x="1003449" y="787400"/>
                    <a:pt x="1003449" y="507252"/>
                  </a:cubicBezTo>
                  <a:cubicBezTo>
                    <a:pt x="1003449" y="227105"/>
                    <a:pt x="778819" y="0"/>
                    <a:pt x="501724" y="0"/>
                  </a:cubicBezTo>
                  <a:close/>
                </a:path>
              </a:pathLst>
            </a:custGeom>
            <a:solidFill>
              <a:srgbClr val="71709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94073" y="57010"/>
              <a:ext cx="815302" cy="862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6 813,0 тис. грн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203899" y="3333549"/>
            <a:ext cx="944245" cy="809398"/>
            <a:chOff x="0" y="0"/>
            <a:chExt cx="948215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8215" cy="812800"/>
            </a:xfrm>
            <a:custGeom>
              <a:avLst/>
              <a:gdLst/>
              <a:ahLst/>
              <a:cxnLst/>
              <a:rect l="l" t="t" r="r" b="b"/>
              <a:pathLst>
                <a:path w="948215" h="812800">
                  <a:moveTo>
                    <a:pt x="474107" y="0"/>
                  </a:moveTo>
                  <a:cubicBezTo>
                    <a:pt x="212265" y="0"/>
                    <a:pt x="0" y="181951"/>
                    <a:pt x="0" y="406400"/>
                  </a:cubicBezTo>
                  <a:cubicBezTo>
                    <a:pt x="0" y="630849"/>
                    <a:pt x="212265" y="812800"/>
                    <a:pt x="474107" y="812800"/>
                  </a:cubicBezTo>
                  <a:cubicBezTo>
                    <a:pt x="735950" y="812800"/>
                    <a:pt x="948215" y="630849"/>
                    <a:pt x="948215" y="406400"/>
                  </a:cubicBezTo>
                  <a:cubicBezTo>
                    <a:pt x="948215" y="181951"/>
                    <a:pt x="735950" y="0"/>
                    <a:pt x="474107" y="0"/>
                  </a:cubicBezTo>
                  <a:close/>
                </a:path>
              </a:pathLst>
            </a:custGeom>
            <a:solidFill>
              <a:srgbClr val="3FB0D4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88895" y="38100"/>
              <a:ext cx="77042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1 500 тис. грн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912167" y="4887355"/>
            <a:ext cx="912917" cy="809398"/>
            <a:chOff x="0" y="0"/>
            <a:chExt cx="916754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16754" cy="812800"/>
            </a:xfrm>
            <a:custGeom>
              <a:avLst/>
              <a:gdLst/>
              <a:ahLst/>
              <a:cxnLst/>
              <a:rect l="l" t="t" r="r" b="b"/>
              <a:pathLst>
                <a:path w="916754" h="812800">
                  <a:moveTo>
                    <a:pt x="458377" y="0"/>
                  </a:moveTo>
                  <a:cubicBezTo>
                    <a:pt x="205222" y="0"/>
                    <a:pt x="0" y="181951"/>
                    <a:pt x="0" y="406400"/>
                  </a:cubicBezTo>
                  <a:cubicBezTo>
                    <a:pt x="0" y="630849"/>
                    <a:pt x="205222" y="812800"/>
                    <a:pt x="458377" y="812800"/>
                  </a:cubicBezTo>
                  <a:cubicBezTo>
                    <a:pt x="711532" y="812800"/>
                    <a:pt x="916754" y="630849"/>
                    <a:pt x="916754" y="406400"/>
                  </a:cubicBezTo>
                  <a:cubicBezTo>
                    <a:pt x="916754" y="181951"/>
                    <a:pt x="711532" y="0"/>
                    <a:pt x="458377" y="0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85946" y="38100"/>
              <a:ext cx="74486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4 200 тис. грн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1401716" y="4746484"/>
            <a:ext cx="974731" cy="892469"/>
            <a:chOff x="0" y="0"/>
            <a:chExt cx="887718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87718" cy="812800"/>
            </a:xfrm>
            <a:custGeom>
              <a:avLst/>
              <a:gdLst/>
              <a:ahLst/>
              <a:cxnLst/>
              <a:rect l="l" t="t" r="r" b="b"/>
              <a:pathLst>
                <a:path w="887718" h="812800">
                  <a:moveTo>
                    <a:pt x="443859" y="0"/>
                  </a:moveTo>
                  <a:cubicBezTo>
                    <a:pt x="198723" y="0"/>
                    <a:pt x="0" y="181951"/>
                    <a:pt x="0" y="406400"/>
                  </a:cubicBezTo>
                  <a:cubicBezTo>
                    <a:pt x="0" y="630849"/>
                    <a:pt x="198723" y="812800"/>
                    <a:pt x="443859" y="812800"/>
                  </a:cubicBezTo>
                  <a:cubicBezTo>
                    <a:pt x="688996" y="812800"/>
                    <a:pt x="887718" y="630849"/>
                    <a:pt x="887718" y="406400"/>
                  </a:cubicBezTo>
                  <a:cubicBezTo>
                    <a:pt x="887718" y="181951"/>
                    <a:pt x="688996" y="0"/>
                    <a:pt x="44385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83224" y="38100"/>
              <a:ext cx="72127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515,0 тис. грн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3728996" y="4469367"/>
            <a:ext cx="2796047" cy="1862866"/>
          </a:xfrm>
          <a:custGeom>
            <a:avLst/>
            <a:gdLst/>
            <a:ahLst/>
            <a:cxnLst/>
            <a:rect l="l" t="t" r="r" b="b"/>
            <a:pathLst>
              <a:path w="2796047" h="1862866">
                <a:moveTo>
                  <a:pt x="0" y="0"/>
                </a:moveTo>
                <a:lnTo>
                  <a:pt x="2796047" y="0"/>
                </a:lnTo>
                <a:lnTo>
                  <a:pt x="2796047" y="1862866"/>
                </a:lnTo>
                <a:lnTo>
                  <a:pt x="0" y="18628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1807680" y="2214154"/>
            <a:ext cx="2967571" cy="2967571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F9D549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4791667" y="6999076"/>
            <a:ext cx="2828214" cy="2125960"/>
          </a:xfrm>
          <a:custGeom>
            <a:avLst/>
            <a:gdLst/>
            <a:ahLst/>
            <a:cxnLst/>
            <a:rect l="l" t="t" r="r" b="b"/>
            <a:pathLst>
              <a:path w="2828214" h="2125960">
                <a:moveTo>
                  <a:pt x="0" y="0"/>
                </a:moveTo>
                <a:lnTo>
                  <a:pt x="2828214" y="0"/>
                </a:lnTo>
                <a:lnTo>
                  <a:pt x="2828214" y="2125960"/>
                </a:lnTo>
                <a:lnTo>
                  <a:pt x="0" y="21259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4504" b="-15029"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2557398" y="5400800"/>
            <a:ext cx="2967571" cy="296757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A1B4A2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003085" y="5460883"/>
            <a:ext cx="2967571" cy="296757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solidFill>
                <a:srgbClr val="CF84BD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9585793" y="7122968"/>
            <a:ext cx="3062708" cy="1878176"/>
          </a:xfrm>
          <a:custGeom>
            <a:avLst/>
            <a:gdLst/>
            <a:ahLst/>
            <a:cxnLst/>
            <a:rect l="l" t="t" r="r" b="b"/>
            <a:pathLst>
              <a:path w="3062708" h="1878176">
                <a:moveTo>
                  <a:pt x="0" y="0"/>
                </a:moveTo>
                <a:lnTo>
                  <a:pt x="3062707" y="0"/>
                </a:lnTo>
                <a:lnTo>
                  <a:pt x="3062707" y="1878176"/>
                </a:lnTo>
                <a:lnTo>
                  <a:pt x="0" y="18781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57" name="Group 57"/>
          <p:cNvGrpSpPr/>
          <p:nvPr/>
        </p:nvGrpSpPr>
        <p:grpSpPr>
          <a:xfrm>
            <a:off x="11779666" y="5368253"/>
            <a:ext cx="2967571" cy="2967571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10806" y="10806"/>
              <a:ext cx="791188" cy="791188"/>
            </a:xfrm>
            <a:custGeom>
              <a:avLst/>
              <a:gdLst/>
              <a:ahLst/>
              <a:cxnLst/>
              <a:rect l="l" t="t" r="r" b="b"/>
              <a:pathLst>
                <a:path w="791188" h="791188">
                  <a:moveTo>
                    <a:pt x="414041" y="7641"/>
                  </a:moveTo>
                  <a:lnTo>
                    <a:pt x="783547" y="377147"/>
                  </a:lnTo>
                  <a:cubicBezTo>
                    <a:pt x="793735" y="387335"/>
                    <a:pt x="793735" y="403853"/>
                    <a:pt x="783547" y="414041"/>
                  </a:cubicBezTo>
                  <a:lnTo>
                    <a:pt x="414041" y="783547"/>
                  </a:lnTo>
                  <a:cubicBezTo>
                    <a:pt x="403853" y="793735"/>
                    <a:pt x="387335" y="793735"/>
                    <a:pt x="377147" y="783547"/>
                  </a:cubicBezTo>
                  <a:lnTo>
                    <a:pt x="7641" y="414041"/>
                  </a:lnTo>
                  <a:cubicBezTo>
                    <a:pt x="-2547" y="403853"/>
                    <a:pt x="-2547" y="387335"/>
                    <a:pt x="7641" y="377147"/>
                  </a:cubicBezTo>
                  <a:lnTo>
                    <a:pt x="377147" y="7641"/>
                  </a:lnTo>
                  <a:cubicBezTo>
                    <a:pt x="387335" y="-2547"/>
                    <a:pt x="403853" y="-2547"/>
                    <a:pt x="414041" y="7641"/>
                  </a:cubicBezTo>
                  <a:close/>
                </a:path>
              </a:pathLst>
            </a:custGeom>
            <a:solidFill>
              <a:srgbClr val="FFFFFF"/>
            </a:solidFill>
            <a:ln w="133350" cap="sq">
              <a:gradFill>
                <a:gsLst>
                  <a:gs pos="0">
                    <a:srgbClr val="FF6767">
                      <a:alpha val="100000"/>
                    </a:srgbClr>
                  </a:gs>
                  <a:gs pos="100000">
                    <a:srgbClr val="FFD1D1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1112458" y="3951913"/>
            <a:ext cx="2331487" cy="2602106"/>
          </a:xfrm>
          <a:custGeom>
            <a:avLst/>
            <a:gdLst/>
            <a:ahLst/>
            <a:cxnLst/>
            <a:rect l="l" t="t" r="r" b="b"/>
            <a:pathLst>
              <a:path w="2331487" h="2602106">
                <a:moveTo>
                  <a:pt x="0" y="0"/>
                </a:moveTo>
                <a:lnTo>
                  <a:pt x="2331487" y="0"/>
                </a:lnTo>
                <a:lnTo>
                  <a:pt x="2331487" y="2602106"/>
                </a:lnTo>
                <a:lnTo>
                  <a:pt x="0" y="2602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3036550" y="6223510"/>
            <a:ext cx="2028530" cy="159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Надходження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від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орендної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плати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користування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майном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комунальної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власності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pSp>
        <p:nvGrpSpPr>
          <p:cNvPr id="62" name="Group 62"/>
          <p:cNvGrpSpPr/>
          <p:nvPr/>
        </p:nvGrpSpPr>
        <p:grpSpPr>
          <a:xfrm>
            <a:off x="4791667" y="6529717"/>
            <a:ext cx="880535" cy="890237"/>
            <a:chOff x="0" y="0"/>
            <a:chExt cx="1003449" cy="1014504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003449" cy="1014504"/>
            </a:xfrm>
            <a:custGeom>
              <a:avLst/>
              <a:gdLst/>
              <a:ahLst/>
              <a:cxnLst/>
              <a:rect l="l" t="t" r="r" b="b"/>
              <a:pathLst>
                <a:path w="1003449" h="1014504">
                  <a:moveTo>
                    <a:pt x="501724" y="0"/>
                  </a:moveTo>
                  <a:cubicBezTo>
                    <a:pt x="224630" y="0"/>
                    <a:pt x="0" y="227105"/>
                    <a:pt x="0" y="507252"/>
                  </a:cubicBezTo>
                  <a:cubicBezTo>
                    <a:pt x="0" y="787400"/>
                    <a:pt x="224630" y="1014504"/>
                    <a:pt x="501724" y="1014504"/>
                  </a:cubicBezTo>
                  <a:cubicBezTo>
                    <a:pt x="778819" y="1014504"/>
                    <a:pt x="1003449" y="787400"/>
                    <a:pt x="1003449" y="507252"/>
                  </a:cubicBezTo>
                  <a:cubicBezTo>
                    <a:pt x="1003449" y="227105"/>
                    <a:pt x="778819" y="0"/>
                    <a:pt x="501724" y="0"/>
                  </a:cubicBezTo>
                  <a:close/>
                </a:path>
              </a:pathLst>
            </a:custGeom>
            <a:solidFill>
              <a:srgbClr val="A1B4A2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94073" y="57010"/>
              <a:ext cx="815302" cy="862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2 800,0 тис. грн</a:t>
              </a: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2376446" y="3496647"/>
            <a:ext cx="1768000" cy="24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Держмито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pSp>
        <p:nvGrpSpPr>
          <p:cNvPr id="66" name="Group 66"/>
          <p:cNvGrpSpPr/>
          <p:nvPr/>
        </p:nvGrpSpPr>
        <p:grpSpPr>
          <a:xfrm>
            <a:off x="13857777" y="3188932"/>
            <a:ext cx="974731" cy="892469"/>
            <a:chOff x="0" y="0"/>
            <a:chExt cx="887718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87718" cy="812800"/>
            </a:xfrm>
            <a:custGeom>
              <a:avLst/>
              <a:gdLst/>
              <a:ahLst/>
              <a:cxnLst/>
              <a:rect l="l" t="t" r="r" b="b"/>
              <a:pathLst>
                <a:path w="887718" h="812800">
                  <a:moveTo>
                    <a:pt x="443859" y="0"/>
                  </a:moveTo>
                  <a:cubicBezTo>
                    <a:pt x="198723" y="0"/>
                    <a:pt x="0" y="181951"/>
                    <a:pt x="0" y="406400"/>
                  </a:cubicBezTo>
                  <a:cubicBezTo>
                    <a:pt x="0" y="630849"/>
                    <a:pt x="198723" y="812800"/>
                    <a:pt x="443859" y="812800"/>
                  </a:cubicBezTo>
                  <a:cubicBezTo>
                    <a:pt x="688996" y="812800"/>
                    <a:pt x="887718" y="630849"/>
                    <a:pt x="887718" y="406400"/>
                  </a:cubicBezTo>
                  <a:cubicBezTo>
                    <a:pt x="887718" y="181951"/>
                    <a:pt x="688996" y="0"/>
                    <a:pt x="443859" y="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83224" y="38100"/>
              <a:ext cx="72127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200,0 тис. грн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2304583" y="6550654"/>
            <a:ext cx="1768000" cy="51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Туристичний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збір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pSp>
        <p:nvGrpSpPr>
          <p:cNvPr id="70" name="Group 70"/>
          <p:cNvGrpSpPr/>
          <p:nvPr/>
        </p:nvGrpSpPr>
        <p:grpSpPr>
          <a:xfrm>
            <a:off x="13979550" y="6371526"/>
            <a:ext cx="974731" cy="892469"/>
            <a:chOff x="0" y="0"/>
            <a:chExt cx="887718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87718" cy="812800"/>
            </a:xfrm>
            <a:custGeom>
              <a:avLst/>
              <a:gdLst/>
              <a:ahLst/>
              <a:cxnLst/>
              <a:rect l="l" t="t" r="r" b="b"/>
              <a:pathLst>
                <a:path w="887718" h="812800">
                  <a:moveTo>
                    <a:pt x="443859" y="0"/>
                  </a:moveTo>
                  <a:cubicBezTo>
                    <a:pt x="198723" y="0"/>
                    <a:pt x="0" y="181951"/>
                    <a:pt x="0" y="406400"/>
                  </a:cubicBezTo>
                  <a:cubicBezTo>
                    <a:pt x="0" y="630849"/>
                    <a:pt x="198723" y="812800"/>
                    <a:pt x="443859" y="812800"/>
                  </a:cubicBezTo>
                  <a:cubicBezTo>
                    <a:pt x="688996" y="812800"/>
                    <a:pt x="887718" y="630849"/>
                    <a:pt x="887718" y="406400"/>
                  </a:cubicBezTo>
                  <a:cubicBezTo>
                    <a:pt x="887718" y="181951"/>
                    <a:pt x="688996" y="0"/>
                    <a:pt x="4438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2" name="TextBox 72"/>
            <p:cNvSpPr txBox="1"/>
            <p:nvPr/>
          </p:nvSpPr>
          <p:spPr>
            <a:xfrm>
              <a:off x="83224" y="38100"/>
              <a:ext cx="72127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214,0 тис. грн</a:t>
              </a:r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7619881" y="6384428"/>
            <a:ext cx="1733978" cy="132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Рентна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плата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спеціальне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використання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природних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ресурсів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  <p:grpSp>
        <p:nvGrpSpPr>
          <p:cNvPr id="74" name="Group 74"/>
          <p:cNvGrpSpPr/>
          <p:nvPr/>
        </p:nvGrpSpPr>
        <p:grpSpPr>
          <a:xfrm>
            <a:off x="9129334" y="6554019"/>
            <a:ext cx="912917" cy="809398"/>
            <a:chOff x="0" y="0"/>
            <a:chExt cx="916754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916754" cy="812800"/>
            </a:xfrm>
            <a:custGeom>
              <a:avLst/>
              <a:gdLst/>
              <a:ahLst/>
              <a:cxnLst/>
              <a:rect l="l" t="t" r="r" b="b"/>
              <a:pathLst>
                <a:path w="916754" h="812800">
                  <a:moveTo>
                    <a:pt x="458377" y="0"/>
                  </a:moveTo>
                  <a:cubicBezTo>
                    <a:pt x="205222" y="0"/>
                    <a:pt x="0" y="181951"/>
                    <a:pt x="0" y="406400"/>
                  </a:cubicBezTo>
                  <a:cubicBezTo>
                    <a:pt x="0" y="630849"/>
                    <a:pt x="205222" y="812800"/>
                    <a:pt x="458377" y="812800"/>
                  </a:cubicBezTo>
                  <a:cubicBezTo>
                    <a:pt x="711532" y="812800"/>
                    <a:pt x="916754" y="630849"/>
                    <a:pt x="916754" y="406400"/>
                  </a:cubicBezTo>
                  <a:cubicBezTo>
                    <a:pt x="916754" y="181951"/>
                    <a:pt x="711532" y="0"/>
                    <a:pt x="458377" y="0"/>
                  </a:cubicBezTo>
                  <a:close/>
                </a:path>
              </a:pathLst>
            </a:custGeom>
            <a:solidFill>
              <a:srgbClr val="CF84BD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85946" y="38100"/>
              <a:ext cx="74486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232,0 тис. грн</a:t>
              </a:r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5438905" y="1401275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Інші податки і збори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46576" y="4790279"/>
            <a:ext cx="1634553" cy="87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5"/>
              </a:lnSpc>
            </a:pPr>
            <a:r>
              <a:rPr lang="en-US" sz="2567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16 474,0</a:t>
            </a:r>
          </a:p>
          <a:p>
            <a:pPr algn="ctr">
              <a:lnSpc>
                <a:spcPts val="3595"/>
              </a:lnSpc>
            </a:pPr>
            <a:r>
              <a:rPr lang="en-US" sz="2567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106017" y="3318586"/>
            <a:ext cx="1724219" cy="786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Плата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надання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адміністративних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послуг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253116" y="4876138"/>
            <a:ext cx="1768000" cy="78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Адміністративні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штрафи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інші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санкції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7545774" y="3451277"/>
            <a:ext cx="1768000" cy="51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Інші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надходження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9817955" y="4750594"/>
            <a:ext cx="1768000" cy="105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Збір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місця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для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паркування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транспортних</a:t>
            </a:r>
            <a:r>
              <a:rPr lang="en-US" sz="1600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600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засобів</a:t>
            </a:r>
            <a:endParaRPr lang="en-US" sz="1600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54336" y="1058753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3986" y="2014118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254044" y="3229894"/>
            <a:ext cx="6061619" cy="1097937"/>
            <a:chOff x="0" y="0"/>
            <a:chExt cx="1596476" cy="2891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6476" cy="289169"/>
            </a:xfrm>
            <a:custGeom>
              <a:avLst/>
              <a:gdLst/>
              <a:ahLst/>
              <a:cxnLst/>
              <a:rect l="l" t="t" r="r" b="b"/>
              <a:pathLst>
                <a:path w="1596476" h="289169">
                  <a:moveTo>
                    <a:pt x="1393276" y="0"/>
                  </a:moveTo>
                  <a:lnTo>
                    <a:pt x="203200" y="0"/>
                  </a:lnTo>
                  <a:lnTo>
                    <a:pt x="0" y="144584"/>
                  </a:lnTo>
                  <a:lnTo>
                    <a:pt x="203200" y="289169"/>
                  </a:lnTo>
                  <a:lnTo>
                    <a:pt x="1393276" y="289169"/>
                  </a:lnTo>
                  <a:lnTo>
                    <a:pt x="1596476" y="144584"/>
                  </a:lnTo>
                  <a:lnTo>
                    <a:pt x="1393276" y="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52400" y="-47625"/>
              <a:ext cx="1291676" cy="33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Власні надходження бюджетних установ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318025" y="4543096"/>
            <a:ext cx="7166158" cy="1097937"/>
            <a:chOff x="0" y="0"/>
            <a:chExt cx="1887383" cy="2891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87383" cy="289169"/>
            </a:xfrm>
            <a:custGeom>
              <a:avLst/>
              <a:gdLst/>
              <a:ahLst/>
              <a:cxnLst/>
              <a:rect l="l" t="t" r="r" b="b"/>
              <a:pathLst>
                <a:path w="1887383" h="289169">
                  <a:moveTo>
                    <a:pt x="1684183" y="0"/>
                  </a:moveTo>
                  <a:lnTo>
                    <a:pt x="203200" y="0"/>
                  </a:lnTo>
                  <a:lnTo>
                    <a:pt x="0" y="144584"/>
                  </a:lnTo>
                  <a:lnTo>
                    <a:pt x="203200" y="289169"/>
                  </a:lnTo>
                  <a:lnTo>
                    <a:pt x="1684183" y="289169"/>
                  </a:lnTo>
                  <a:lnTo>
                    <a:pt x="1887383" y="144584"/>
                  </a:lnTo>
                  <a:lnTo>
                    <a:pt x="168418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152400" y="-47625"/>
              <a:ext cx="1582583" cy="33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             Бюджет розвитку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837705" y="5860109"/>
            <a:ext cx="8682838" cy="1097937"/>
            <a:chOff x="0" y="0"/>
            <a:chExt cx="2286838" cy="28916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86838" cy="289169"/>
            </a:xfrm>
            <a:custGeom>
              <a:avLst/>
              <a:gdLst/>
              <a:ahLst/>
              <a:cxnLst/>
              <a:rect l="l" t="t" r="r" b="b"/>
              <a:pathLst>
                <a:path w="2286838" h="289169">
                  <a:moveTo>
                    <a:pt x="2083638" y="0"/>
                  </a:moveTo>
                  <a:lnTo>
                    <a:pt x="203200" y="0"/>
                  </a:lnTo>
                  <a:lnTo>
                    <a:pt x="0" y="144584"/>
                  </a:lnTo>
                  <a:lnTo>
                    <a:pt x="203200" y="289169"/>
                  </a:lnTo>
                  <a:lnTo>
                    <a:pt x="2083638" y="289169"/>
                  </a:lnTo>
                  <a:lnTo>
                    <a:pt x="2286838" y="144584"/>
                  </a:lnTo>
                  <a:lnTo>
                    <a:pt x="208363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52400" y="-47625"/>
              <a:ext cx="1982038" cy="33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                    Екологічний податок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7167" y="3272962"/>
            <a:ext cx="3741076" cy="374107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94655" y="3549015"/>
            <a:ext cx="3086100" cy="308610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60256" y="3914616"/>
            <a:ext cx="2354897" cy="2354897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8 495,6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932421" y="3042072"/>
            <a:ext cx="1714714" cy="1473582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  <a:ln w="104775" cap="sq">
              <a:gradFill>
                <a:gsLst>
                  <a:gs pos="0">
                    <a:srgbClr val="731919">
                      <a:alpha val="100000"/>
                    </a:srgbClr>
                  </a:gs>
                  <a:gs pos="100000">
                    <a:srgbClr val="E52B2B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6 401,6 тис.грн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15664" y="4327831"/>
            <a:ext cx="1783014" cy="1532277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  <a:ln w="104775" cap="sq">
              <a:gradFill>
                <a:gsLst>
                  <a:gs pos="0">
                    <a:srgbClr val="963E15">
                      <a:alpha val="100000"/>
                    </a:srgbClr>
                  </a:gs>
                  <a:gs pos="100000">
                    <a:srgbClr val="F4773E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2 000,0 тис.грн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484184" y="5634766"/>
            <a:ext cx="1790004" cy="1538285"/>
            <a:chOff x="0" y="0"/>
            <a:chExt cx="812800" cy="6985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ln w="104775" cap="sq">
              <a:gradFill>
                <a:gsLst>
                  <a:gs pos="0">
                    <a:srgbClr val="997300">
                      <a:alpha val="100000"/>
                    </a:srgbClr>
                  </a:gs>
                  <a:gs pos="100000">
                    <a:srgbClr val="FFC000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94,0 тис. грн</a:t>
              </a:r>
            </a:p>
          </p:txBody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12932429" y="1028700"/>
            <a:ext cx="4261170" cy="8229600"/>
            <a:chOff x="0" y="0"/>
            <a:chExt cx="3290570" cy="6355080"/>
          </a:xfrm>
        </p:grpSpPr>
        <p:sp>
          <p:nvSpPr>
            <p:cNvPr id="49" name="Freeform 49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70895E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4"/>
              <a:stretch>
                <a:fillRect l="-13281" r="-37304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5"/>
              <a:stretch>
                <a:fillRect l="-32255" r="-2774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3BB3CD"/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2282816" y="1368323"/>
            <a:ext cx="10518784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Структура спеціального фонду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7274840">
            <a:off x="13885822" y="1219607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69621" y="360500"/>
            <a:ext cx="16732993" cy="9545391"/>
            <a:chOff x="0" y="0"/>
            <a:chExt cx="4407043" cy="25140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07043" cy="2514012"/>
            </a:xfrm>
            <a:custGeom>
              <a:avLst/>
              <a:gdLst/>
              <a:ahLst/>
              <a:cxnLst/>
              <a:rect l="l" t="t" r="r" b="b"/>
              <a:pathLst>
                <a:path w="4407043" h="2514012">
                  <a:moveTo>
                    <a:pt x="0" y="0"/>
                  </a:moveTo>
                  <a:lnTo>
                    <a:pt x="4407043" y="0"/>
                  </a:lnTo>
                  <a:lnTo>
                    <a:pt x="4407043" y="2514012"/>
                  </a:lnTo>
                  <a:lnTo>
                    <a:pt x="0" y="2514012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407043" cy="255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52893" y="351535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28700" y="2394549"/>
            <a:ext cx="7015512" cy="7892451"/>
            <a:chOff x="0" y="0"/>
            <a:chExt cx="5370413" cy="604171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blipFill>
              <a:blip r:embed="rId10"/>
              <a:stretch>
                <a:fillRect l="-34427" r="-34427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flipH="1">
            <a:off x="16563556" y="9612702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42577" y="1771024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051044" y="1066800"/>
            <a:ext cx="10128747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соціальні стандарти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333652" y="2357860"/>
            <a:ext cx="12398662" cy="1543050"/>
            <a:chOff x="0" y="0"/>
            <a:chExt cx="3265491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65491" cy="406400"/>
            </a:xfrm>
            <a:custGeom>
              <a:avLst/>
              <a:gdLst/>
              <a:ahLst/>
              <a:cxnLst/>
              <a:rect l="l" t="t" r="r" b="b"/>
              <a:pathLst>
                <a:path w="3265491" h="406400">
                  <a:moveTo>
                    <a:pt x="3062291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3062291" y="406400"/>
                  </a:lnTo>
                  <a:lnTo>
                    <a:pt x="3265491" y="203200"/>
                  </a:lnTo>
                  <a:lnTo>
                    <a:pt x="3062291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52400" y="-57150"/>
              <a:ext cx="2960691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i="1">
                  <a:solidFill>
                    <a:srgbClr val="000000"/>
                  </a:solidFill>
                  <a:latin typeface="Georgia Pro Bold Italics"/>
                  <a:ea typeface="Georgia Pro Bold Italics"/>
                  <a:cs typeface="Georgia Pro Bold Italics"/>
                  <a:sym typeface="Georgia Pro Bold Italics"/>
                </a:rPr>
                <a:t>Мінімальна заробітна плата з 01 січня 2026 року - 8 647,0 грн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051044" y="4456023"/>
            <a:ext cx="10963878" cy="1543050"/>
            <a:chOff x="0" y="0"/>
            <a:chExt cx="2887606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887606" cy="406400"/>
            </a:xfrm>
            <a:custGeom>
              <a:avLst/>
              <a:gdLst/>
              <a:ahLst/>
              <a:cxnLst/>
              <a:rect l="l" t="t" r="r" b="b"/>
              <a:pathLst>
                <a:path w="2887606" h="406400">
                  <a:moveTo>
                    <a:pt x="2684406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2684406" y="406400"/>
                  </a:lnTo>
                  <a:lnTo>
                    <a:pt x="2887606" y="203200"/>
                  </a:lnTo>
                  <a:lnTo>
                    <a:pt x="2684406" y="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52400" y="-57150"/>
              <a:ext cx="2582806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i="1">
                  <a:solidFill>
                    <a:srgbClr val="000000"/>
                  </a:solidFill>
                  <a:latin typeface="Georgia Pro Bold Italics"/>
                  <a:ea typeface="Georgia Pro Bold Italics"/>
                  <a:cs typeface="Georgia Pro Bold Italics"/>
                  <a:sym typeface="Georgia Pro Bold Italics"/>
                </a:rPr>
                <a:t>Посадовий оклад працівника І тарифного розряду ЄТС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 i="1">
                  <a:solidFill>
                    <a:srgbClr val="000000"/>
                  </a:solidFill>
                  <a:latin typeface="Georgia Pro Bold Italics"/>
                  <a:ea typeface="Georgia Pro Bold Italics"/>
                  <a:cs typeface="Georgia Pro Bold Italics"/>
                  <a:sym typeface="Georgia Pro Bold Italics"/>
                </a:rPr>
                <a:t>з 01 січня 2026 року –3 470 грн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542577" y="6578124"/>
            <a:ext cx="8987665" cy="1543050"/>
            <a:chOff x="0" y="0"/>
            <a:chExt cx="2367122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67122" cy="406400"/>
            </a:xfrm>
            <a:custGeom>
              <a:avLst/>
              <a:gdLst/>
              <a:ahLst/>
              <a:cxnLst/>
              <a:rect l="l" t="t" r="r" b="b"/>
              <a:pathLst>
                <a:path w="2367122" h="406400">
                  <a:moveTo>
                    <a:pt x="216392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2163922" y="406400"/>
                  </a:lnTo>
                  <a:lnTo>
                    <a:pt x="2367122" y="203200"/>
                  </a:lnTo>
                  <a:lnTo>
                    <a:pt x="216392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52400" y="-57150"/>
              <a:ext cx="2062322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i="1">
                  <a:solidFill>
                    <a:srgbClr val="000000"/>
                  </a:solidFill>
                  <a:latin typeface="Georgia Pro Bold Italics"/>
                  <a:ea typeface="Georgia Pro Bold Italics"/>
                  <a:cs typeface="Georgia Pro Bold Italics"/>
                  <a:sym typeface="Georgia Pro Bold Italics"/>
                </a:rPr>
                <a:t>Прожитковий мінімум на одну особу для працездатних осіб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 i="1">
                  <a:solidFill>
                    <a:srgbClr val="000000"/>
                  </a:solidFill>
                  <a:latin typeface="Georgia Pro Bold Italics"/>
                  <a:ea typeface="Georgia Pro Bold Italics"/>
                  <a:cs typeface="Georgia Pro Bold Italics"/>
                  <a:sym typeface="Georgia Pro Bold Italics"/>
                </a:rPr>
                <a:t>з 01 січня 2026 року – 3 328 грн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01334" y="952500"/>
            <a:ext cx="16230600" cy="8229600"/>
            <a:chOff x="0" y="0"/>
            <a:chExt cx="4274726" cy="21674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02472" y="101717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53818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43797" y="2177987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8"/>
                </a:lnTo>
                <a:lnTo>
                  <a:pt x="0" y="391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494253" y="5160569"/>
            <a:ext cx="3332011" cy="3214535"/>
            <a:chOff x="0" y="-47625"/>
            <a:chExt cx="812800" cy="7461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47625"/>
              <a:ext cx="61847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Спеціальний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фонд</a:t>
              </a:r>
              <a:endParaRPr lang="en-US" sz="2299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  <a:p>
              <a:pPr algn="ctr">
                <a:lnSpc>
                  <a:spcPts val="3219"/>
                </a:lnSpc>
              </a:pPr>
              <a:r>
                <a:rPr lang="uk-UA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6 495,</a:t>
              </a:r>
              <a:r>
                <a:rPr lang="uk-UA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</a:t>
              </a: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uk-UA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</a:t>
              </a: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рн</a:t>
              </a:r>
              <a:endParaRPr lang="uk-UA" sz="2299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  <a:p>
              <a:pPr algn="ctr">
                <a:lnSpc>
                  <a:spcPts val="3219"/>
                </a:lnSpc>
              </a:pPr>
              <a:r>
                <a:rPr lang="uk-UA" b="1" i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в </a:t>
              </a:r>
              <a:r>
                <a:rPr lang="uk-UA" b="1" i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т.ч</a:t>
              </a:r>
              <a:r>
                <a:rPr lang="uk-UA" b="1" i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20 000,0 тис. грн публічні інвестиції</a:t>
              </a:r>
              <a:endParaRPr lang="en-US" b="1" i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260982" y="2343055"/>
            <a:ext cx="3332010" cy="2817514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Загальний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фонд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599 407,5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22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22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2299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385964" y="1028700"/>
            <a:ext cx="3002497" cy="3009352"/>
          </a:xfrm>
          <a:custGeom>
            <a:avLst/>
            <a:gdLst/>
            <a:ahLst/>
            <a:cxnLst/>
            <a:rect l="l" t="t" r="r" b="b"/>
            <a:pathLst>
              <a:path w="3002497" h="3009352">
                <a:moveTo>
                  <a:pt x="0" y="0"/>
                </a:moveTo>
                <a:lnTo>
                  <a:pt x="3002497" y="0"/>
                </a:lnTo>
                <a:lnTo>
                  <a:pt x="3002497" y="3009352"/>
                </a:lnTo>
                <a:lnTo>
                  <a:pt x="0" y="30093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1906747">
            <a:off x="4377158" y="2372661"/>
            <a:ext cx="1327856" cy="838452"/>
          </a:xfrm>
          <a:custGeom>
            <a:avLst/>
            <a:gdLst/>
            <a:ahLst/>
            <a:cxnLst/>
            <a:rect l="l" t="t" r="r" b="b"/>
            <a:pathLst>
              <a:path w="1327856" h="838452">
                <a:moveTo>
                  <a:pt x="0" y="0"/>
                </a:moveTo>
                <a:lnTo>
                  <a:pt x="1327856" y="0"/>
                </a:lnTo>
                <a:lnTo>
                  <a:pt x="1327856" y="838452"/>
                </a:lnTo>
                <a:lnTo>
                  <a:pt x="0" y="838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416123">
            <a:off x="2778157" y="4290018"/>
            <a:ext cx="1327856" cy="838452"/>
          </a:xfrm>
          <a:custGeom>
            <a:avLst/>
            <a:gdLst/>
            <a:ahLst/>
            <a:cxnLst/>
            <a:rect l="l" t="t" r="r" b="b"/>
            <a:pathLst>
              <a:path w="1327856" h="838452">
                <a:moveTo>
                  <a:pt x="0" y="0"/>
                </a:moveTo>
                <a:lnTo>
                  <a:pt x="1327856" y="0"/>
                </a:lnTo>
                <a:lnTo>
                  <a:pt x="1327856" y="838451"/>
                </a:lnTo>
                <a:lnTo>
                  <a:pt x="0" y="8384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910392" y="3129385"/>
            <a:ext cx="9321543" cy="6128915"/>
          </a:xfrm>
          <a:custGeom>
            <a:avLst/>
            <a:gdLst/>
            <a:ahLst/>
            <a:cxnLst/>
            <a:rect l="l" t="t" r="r" b="b"/>
            <a:pathLst>
              <a:path w="9321543" h="6128915">
                <a:moveTo>
                  <a:pt x="0" y="0"/>
                </a:moveTo>
                <a:lnTo>
                  <a:pt x="9321543" y="0"/>
                </a:lnTo>
                <a:lnTo>
                  <a:pt x="9321543" y="6128915"/>
                </a:lnTo>
                <a:lnTo>
                  <a:pt x="0" y="6128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9678282" y="1454318"/>
            <a:ext cx="7080715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показники видатків бюджету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28155" y="2105050"/>
            <a:ext cx="171811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625 903,1 тис. грн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F250E4-72A0-AA4C-1684-027B3B248C43}"/>
              </a:ext>
            </a:extLst>
          </p:cNvPr>
          <p:cNvSpPr txBox="1"/>
          <p:nvPr/>
        </p:nvSpPr>
        <p:spPr>
          <a:xfrm>
            <a:off x="15903065" y="3406347"/>
            <a:ext cx="12048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тис. грн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1028700"/>
            <a:ext cx="16806784" cy="8686800"/>
            <a:chOff x="0" y="0"/>
            <a:chExt cx="4426478" cy="22096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26478" cy="2209665"/>
            </a:xfrm>
            <a:custGeom>
              <a:avLst/>
              <a:gdLst/>
              <a:ahLst/>
              <a:cxnLst/>
              <a:rect l="l" t="t" r="r" b="b"/>
              <a:pathLst>
                <a:path w="4426478" h="2209665">
                  <a:moveTo>
                    <a:pt x="0" y="0"/>
                  </a:moveTo>
                  <a:lnTo>
                    <a:pt x="4426478" y="0"/>
                  </a:lnTo>
                  <a:lnTo>
                    <a:pt x="4426478" y="2209665"/>
                  </a:lnTo>
                  <a:lnTo>
                    <a:pt x="0" y="2209665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247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3359" y="1032952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873572" y="1997396"/>
            <a:ext cx="10689983" cy="572039"/>
          </a:xfrm>
          <a:custGeom>
            <a:avLst/>
            <a:gdLst/>
            <a:ahLst/>
            <a:cxnLst/>
            <a:rect l="l" t="t" r="r" b="b"/>
            <a:pathLst>
              <a:path w="10689983" h="572039">
                <a:moveTo>
                  <a:pt x="0" y="0"/>
                </a:moveTo>
                <a:lnTo>
                  <a:pt x="10689984" y="0"/>
                </a:lnTo>
                <a:lnTo>
                  <a:pt x="10689984" y="572039"/>
                </a:lnTo>
                <a:lnTo>
                  <a:pt x="0" y="5720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878966" y="1141183"/>
            <a:ext cx="1352364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Структура видатків загального фонду бюджету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96AAF5-D30A-1476-168E-2A48C99244AB}"/>
              </a:ext>
            </a:extLst>
          </p:cNvPr>
          <p:cNvSpPr txBox="1"/>
          <p:nvPr/>
        </p:nvSpPr>
        <p:spPr>
          <a:xfrm>
            <a:off x="8153400" y="1922233"/>
            <a:ext cx="379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Georgia Pro Bold" panose="020B0604020202020204" charset="0"/>
              </a:rPr>
              <a:t>599 407,5 тис. грн</a:t>
            </a:r>
          </a:p>
        </p:txBody>
      </p:sp>
      <p:graphicFrame>
        <p:nvGraphicFramePr>
          <p:cNvPr id="23" name="Діаграма 22">
            <a:extLst>
              <a:ext uri="{FF2B5EF4-FFF2-40B4-BE49-F238E27FC236}">
                <a16:creationId xmlns:a16="http://schemas.microsoft.com/office/drawing/2014/main" id="{B3D80527-3AF8-49C3-3848-FE6018C87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075379"/>
              </p:ext>
            </p:extLst>
          </p:nvPr>
        </p:nvGraphicFramePr>
        <p:xfrm>
          <a:off x="2114000" y="1997395"/>
          <a:ext cx="13900256" cy="751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53439" y="427355"/>
            <a:ext cx="16858695" cy="8977787"/>
            <a:chOff x="0" y="-38100"/>
            <a:chExt cx="4440150" cy="2364520"/>
          </a:xfrm>
        </p:grpSpPr>
        <p:sp>
          <p:nvSpPr>
            <p:cNvPr id="16" name="Freeform 16"/>
            <p:cNvSpPr/>
            <p:nvPr/>
          </p:nvSpPr>
          <p:spPr>
            <a:xfrm>
              <a:off x="13672" y="17901"/>
              <a:ext cx="4426478" cy="2308519"/>
            </a:xfrm>
            <a:custGeom>
              <a:avLst/>
              <a:gdLst/>
              <a:ahLst/>
              <a:cxnLst/>
              <a:rect l="l" t="t" r="r" b="b"/>
              <a:pathLst>
                <a:path w="4426478" h="2308519">
                  <a:moveTo>
                    <a:pt x="0" y="0"/>
                  </a:moveTo>
                  <a:lnTo>
                    <a:pt x="4426478" y="0"/>
                  </a:lnTo>
                  <a:lnTo>
                    <a:pt x="4426478" y="2308519"/>
                  </a:lnTo>
                  <a:lnTo>
                    <a:pt x="0" y="2308519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  <a:ln w="38100" cap="sq">
              <a:solidFill>
                <a:srgbClr val="000000">
                  <a:alpha val="76863"/>
                </a:srgbClr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346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1982" y="62455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268591" y="837510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 dirty="0" err="1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освіта</a:t>
            </a:r>
            <a:endParaRPr lang="en-US" sz="4500" dirty="0">
              <a:solidFill>
                <a:srgbClr val="00000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5009214" y="5169685"/>
            <a:ext cx="5619106" cy="1269510"/>
            <a:chOff x="0" y="-38100"/>
            <a:chExt cx="1258991" cy="24495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258991" cy="206857"/>
            </a:xfrm>
            <a:custGeom>
              <a:avLst/>
              <a:gdLst/>
              <a:ahLst/>
              <a:cxnLst/>
              <a:rect l="l" t="t" r="r" b="b"/>
              <a:pathLst>
                <a:path w="1258991" h="206857">
                  <a:moveTo>
                    <a:pt x="0" y="0"/>
                  </a:moveTo>
                  <a:lnTo>
                    <a:pt x="1258991" y="0"/>
                  </a:lnTo>
                  <a:lnTo>
                    <a:pt x="1258991" y="206857"/>
                  </a:lnTo>
                  <a:lnTo>
                    <a:pt x="0" y="206857"/>
                  </a:lnTo>
                  <a:close/>
                </a:path>
              </a:pathLst>
            </a:custGeom>
            <a:solidFill>
              <a:srgbClr val="FFADAD"/>
            </a:solidFill>
            <a:ln w="38100" cap="sq">
              <a:solidFill>
                <a:srgbClr val="D94D4D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1258991" cy="244957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>
                <a:lnSpc>
                  <a:spcPts val="2379"/>
                </a:lnSpc>
                <a:spcBef>
                  <a:spcPct val="0"/>
                </a:spcBef>
              </a:pPr>
              <a:r>
                <a:rPr lang="uk-UA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   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Заклади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загальної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середньої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освіти</a:t>
              </a:r>
              <a:endParaRPr lang="en-US" sz="20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716617" y="5209059"/>
            <a:ext cx="1647906" cy="145839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DAD"/>
            </a:solidFill>
            <a:ln w="38100" cap="sq">
              <a:solidFill>
                <a:srgbClr val="D94D4D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100</a:t>
              </a:r>
              <a:r>
                <a:rPr lang="uk-UA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878,2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20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794780" y="3294420"/>
            <a:ext cx="5485346" cy="1192955"/>
            <a:chOff x="0" y="-38100"/>
            <a:chExt cx="1323115" cy="225194"/>
          </a:xfrm>
        </p:grpSpPr>
        <p:sp>
          <p:nvSpPr>
            <p:cNvPr id="47" name="Freeform 47"/>
            <p:cNvSpPr/>
            <p:nvPr/>
          </p:nvSpPr>
          <p:spPr>
            <a:xfrm>
              <a:off x="64124" y="-5827"/>
              <a:ext cx="1258991" cy="187094"/>
            </a:xfrm>
            <a:custGeom>
              <a:avLst/>
              <a:gdLst/>
              <a:ahLst/>
              <a:cxnLst/>
              <a:rect l="l" t="t" r="r" b="b"/>
              <a:pathLst>
                <a:path w="1258991" h="187094">
                  <a:moveTo>
                    <a:pt x="0" y="0"/>
                  </a:moveTo>
                  <a:lnTo>
                    <a:pt x="1258991" y="0"/>
                  </a:lnTo>
                  <a:lnTo>
                    <a:pt x="1258991" y="187094"/>
                  </a:lnTo>
                  <a:lnTo>
                    <a:pt x="0" y="187094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1258991" cy="22519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Дошкільні навчальні заклади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3714321" y="3222322"/>
            <a:ext cx="1701503" cy="158111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123</a:t>
              </a:r>
              <a:r>
                <a:rPr lang="uk-UA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253,6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20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20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 rot="5400000">
            <a:off x="-219131" y="3883674"/>
            <a:ext cx="5328493" cy="2716487"/>
            <a:chOff x="0" y="0"/>
            <a:chExt cx="647700" cy="3302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9" name="TextBox 69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 rot="5400000">
            <a:off x="-19487" y="4177147"/>
            <a:ext cx="4383278" cy="2234612"/>
            <a:chOff x="0" y="0"/>
            <a:chExt cx="647700" cy="3302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2" name="TextBox 72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 rot="5400000">
            <a:off x="330475" y="4448492"/>
            <a:ext cx="3086100" cy="1573306"/>
            <a:chOff x="0" y="0"/>
            <a:chExt cx="647700" cy="3302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5" name="TextBox 75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6" name="TextBox 96"/>
          <p:cNvSpPr txBox="1"/>
          <p:nvPr/>
        </p:nvSpPr>
        <p:spPr>
          <a:xfrm>
            <a:off x="6268591" y="6074030"/>
            <a:ext cx="4307818" cy="909389"/>
          </a:xfrm>
          <a:prstGeom prst="rect">
            <a:avLst/>
          </a:prstGeom>
        </p:spPr>
        <p:txBody>
          <a:bodyPr lIns="71438" tIns="71438" rIns="71438" bIns="71438" rtlCol="0" anchor="ctr"/>
          <a:lstStyle/>
          <a:p>
            <a:pPr marL="0" lvl="0" indent="0" algn="ctr">
              <a:lnSpc>
                <a:spcPts val="2379"/>
              </a:lnSpc>
              <a:spcBef>
                <a:spcPct val="0"/>
              </a:spcBef>
            </a:pPr>
            <a:endParaRPr lang="en-US" sz="1699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pSp>
        <p:nvGrpSpPr>
          <p:cNvPr id="103" name="Group 103"/>
          <p:cNvGrpSpPr/>
          <p:nvPr/>
        </p:nvGrpSpPr>
        <p:grpSpPr>
          <a:xfrm>
            <a:off x="9440438" y="3292015"/>
            <a:ext cx="1363562" cy="1305781"/>
            <a:chOff x="0" y="0"/>
            <a:chExt cx="812800" cy="81280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5" name="TextBox 10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</a:t>
              </a:r>
              <a:r>
                <a:rPr lang="uk-UA" sz="20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</a:t>
              </a:r>
              <a:endParaRPr lang="en-US" sz="20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9826656" y="5152278"/>
            <a:ext cx="1360158" cy="1363721"/>
            <a:chOff x="0" y="0"/>
            <a:chExt cx="812800" cy="812800"/>
          </a:xfrm>
        </p:grpSpPr>
        <p:sp>
          <p:nvSpPr>
            <p:cNvPr id="107" name="Freeform 10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DAD"/>
            </a:solidFill>
            <a:ln w="38100" cap="sq">
              <a:solidFill>
                <a:srgbClr val="D94D4D"/>
              </a:solidFill>
              <a:prstDash val="solid"/>
              <a:miter/>
            </a:ln>
          </p:spPr>
        </p:sp>
        <p:sp>
          <p:nvSpPr>
            <p:cNvPr id="108" name="TextBox 10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2000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16</a:t>
              </a:r>
            </a:p>
          </p:txBody>
        </p:sp>
      </p:grpSp>
      <p:sp>
        <p:nvSpPr>
          <p:cNvPr id="128" name="TextBox 128"/>
          <p:cNvSpPr txBox="1"/>
          <p:nvPr/>
        </p:nvSpPr>
        <p:spPr>
          <a:xfrm>
            <a:off x="13208239" y="933442"/>
            <a:ext cx="6119908" cy="44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310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якісна, сучасна, доступна освіта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1131864" y="4726510"/>
            <a:ext cx="2035833" cy="9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246 201,1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тис. грн</a:t>
            </a:r>
          </a:p>
        </p:txBody>
      </p:sp>
      <p:sp>
        <p:nvSpPr>
          <p:cNvPr id="136" name="Freeform 65">
            <a:extLst>
              <a:ext uri="{FF2B5EF4-FFF2-40B4-BE49-F238E27FC236}">
                <a16:creationId xmlns:a16="http://schemas.microsoft.com/office/drawing/2014/main" id="{0C9AA025-B147-AFE6-3CCE-052123D52B52}"/>
              </a:ext>
            </a:extLst>
          </p:cNvPr>
          <p:cNvSpPr/>
          <p:nvPr/>
        </p:nvSpPr>
        <p:spPr>
          <a:xfrm>
            <a:off x="1366485" y="1554467"/>
            <a:ext cx="1000091" cy="95481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</p:sp>
      <p:sp>
        <p:nvSpPr>
          <p:cNvPr id="139" name="Freeform 65">
            <a:extLst>
              <a:ext uri="{FF2B5EF4-FFF2-40B4-BE49-F238E27FC236}">
                <a16:creationId xmlns:a16="http://schemas.microsoft.com/office/drawing/2014/main" id="{AEB124DE-76BF-0506-C514-992DB064253E}"/>
              </a:ext>
            </a:extLst>
          </p:cNvPr>
          <p:cNvSpPr/>
          <p:nvPr/>
        </p:nvSpPr>
        <p:spPr>
          <a:xfrm>
            <a:off x="2610950" y="2130399"/>
            <a:ext cx="942984" cy="93026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sq">
            <a:solidFill>
              <a:schemeClr val="accent3">
                <a:lumMod val="75000"/>
              </a:schemeClr>
            </a:solidFill>
            <a:prstDash val="solid"/>
            <a:miter/>
          </a:ln>
        </p:spPr>
      </p:sp>
      <p:sp>
        <p:nvSpPr>
          <p:cNvPr id="142" name="Freeform 65">
            <a:extLst>
              <a:ext uri="{FF2B5EF4-FFF2-40B4-BE49-F238E27FC236}">
                <a16:creationId xmlns:a16="http://schemas.microsoft.com/office/drawing/2014/main" id="{6571E298-BD76-C36D-5D63-13B447EFF969}"/>
              </a:ext>
            </a:extLst>
          </p:cNvPr>
          <p:cNvSpPr/>
          <p:nvPr/>
        </p:nvSpPr>
        <p:spPr>
          <a:xfrm>
            <a:off x="2754561" y="7142685"/>
            <a:ext cx="959760" cy="93026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66"/>
          </a:solidFill>
          <a:ln w="38100" cap="sq">
            <a:solidFill>
              <a:srgbClr val="FFFF00"/>
            </a:solidFill>
            <a:prstDash val="solid"/>
            <a:miter/>
          </a:ln>
        </p:spPr>
      </p:sp>
      <p:sp>
        <p:nvSpPr>
          <p:cNvPr id="145" name="Freeform 65">
            <a:extLst>
              <a:ext uri="{FF2B5EF4-FFF2-40B4-BE49-F238E27FC236}">
                <a16:creationId xmlns:a16="http://schemas.microsoft.com/office/drawing/2014/main" id="{29FF3942-B784-0AFF-52F6-A12173027BB5}"/>
              </a:ext>
            </a:extLst>
          </p:cNvPr>
          <p:cNvSpPr/>
          <p:nvPr/>
        </p:nvSpPr>
        <p:spPr>
          <a:xfrm>
            <a:off x="1315100" y="7974551"/>
            <a:ext cx="852974" cy="85177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sq">
            <a:solidFill>
              <a:schemeClr val="accent4">
                <a:lumMod val="75000"/>
              </a:schemeClr>
            </a:solidFill>
            <a:prstDash val="solid"/>
            <a:miter/>
          </a:ln>
        </p:spPr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3E1F6D0-FFFE-D683-9581-11B4F310FB49}"/>
              </a:ext>
            </a:extLst>
          </p:cNvPr>
          <p:cNvSpPr txBox="1"/>
          <p:nvPr/>
        </p:nvSpPr>
        <p:spPr>
          <a:xfrm>
            <a:off x="11429079" y="5924736"/>
            <a:ext cx="61992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dirty="0">
                <a:latin typeface="Georgia Pro Bold" panose="020B0604020202020204" charset="0"/>
              </a:rPr>
              <a:t>Харчування дітей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>
                <a:latin typeface="Georgia Pro Bold" panose="020B0604020202020204" charset="0"/>
              </a:rPr>
              <a:t>кількість дітей у ЗДО – 1605 осіб</a:t>
            </a:r>
          </a:p>
          <a:p>
            <a:r>
              <a:rPr lang="uk-UA" sz="2200" dirty="0">
                <a:latin typeface="Georgia Pro Bold" panose="020B0604020202020204" charset="0"/>
              </a:rPr>
              <a:t>в </a:t>
            </a:r>
            <a:r>
              <a:rPr lang="uk-UA" sz="2200" dirty="0" err="1">
                <a:latin typeface="Georgia Pro Bold" panose="020B0604020202020204" charset="0"/>
              </a:rPr>
              <a:t>т.ч</a:t>
            </a:r>
            <a:r>
              <a:rPr lang="uk-UA" sz="2200" dirty="0">
                <a:latin typeface="Georgia Pro Bold" panose="020B0604020202020204" charset="0"/>
              </a:rPr>
              <a:t>. пільгових категорій – 833 дитини</a:t>
            </a:r>
          </a:p>
          <a:p>
            <a:endParaRPr lang="uk-UA" sz="2200" dirty="0">
              <a:latin typeface="Georgia Pro Bo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dirty="0">
                <a:latin typeface="Georgia Pro Bold" panose="020B0604020202020204" charset="0"/>
              </a:rPr>
              <a:t>кількість учнів у ЗЗСО – 3826 осіб</a:t>
            </a:r>
          </a:p>
          <a:p>
            <a:r>
              <a:rPr lang="uk-UA" sz="2200" dirty="0">
                <a:latin typeface="Georgia Pro Bold" panose="020B0604020202020204" charset="0"/>
              </a:rPr>
              <a:t>в </a:t>
            </a:r>
            <a:r>
              <a:rPr lang="uk-UA" sz="2200" dirty="0" err="1">
                <a:latin typeface="Georgia Pro Bold" panose="020B0604020202020204" charset="0"/>
              </a:rPr>
              <a:t>т.ч</a:t>
            </a:r>
            <a:r>
              <a:rPr lang="uk-UA" sz="2200" dirty="0">
                <a:latin typeface="Georgia Pro Bold" panose="020B0604020202020204" charset="0"/>
              </a:rPr>
              <a:t>. учнів 1-4 класів – 2268 осіб</a:t>
            </a:r>
          </a:p>
          <a:p>
            <a:r>
              <a:rPr lang="uk-UA" sz="2200" dirty="0">
                <a:latin typeface="Georgia Pro Bold" panose="020B0604020202020204" charset="0"/>
              </a:rPr>
              <a:t>            учнів пільгових категорій</a:t>
            </a:r>
          </a:p>
          <a:p>
            <a:r>
              <a:rPr lang="uk-UA" sz="2200" dirty="0">
                <a:latin typeface="Georgia Pro Bold" panose="020B0604020202020204" charset="0"/>
              </a:rPr>
              <a:t>            5-11 класів – 1558 осіб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CC00C74-8A09-D282-CBAA-4D52EFB915CD}"/>
              </a:ext>
            </a:extLst>
          </p:cNvPr>
          <p:cNvSpPr txBox="1"/>
          <p:nvPr/>
        </p:nvSpPr>
        <p:spPr>
          <a:xfrm>
            <a:off x="11319710" y="1969319"/>
            <a:ext cx="65565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latin typeface="Georgia Pro Bold" panose="020B0604020202020204" charset="0"/>
              </a:rPr>
              <a:t>Контингенти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200" b="1" dirty="0">
                <a:latin typeface="Georgia Pro Bold" panose="020B0604020202020204" charset="0"/>
              </a:rPr>
              <a:t>Кількість дітей у ЗДО – 1605 осіб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uk-UA" sz="2200" b="1" dirty="0">
                <a:latin typeface="Georgia Pro Bold" panose="020B0604020202020204" charset="0"/>
              </a:rPr>
              <a:t>Кількість учнів у ЗЗСО – 6561 осіб </a:t>
            </a:r>
          </a:p>
        </p:txBody>
      </p:sp>
      <p:pic>
        <p:nvPicPr>
          <p:cNvPr id="1030" name="Picture 6" descr="На зображенні може бути: одна або кілька осіб та стіл">
            <a:extLst>
              <a:ext uri="{FF2B5EF4-FFF2-40B4-BE49-F238E27FC236}">
                <a16:creationId xmlns:a16="http://schemas.microsoft.com/office/drawing/2014/main" id="{C816516E-5ADD-D456-70B1-FEAF23D7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47" y="6545421"/>
            <a:ext cx="3824891" cy="280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форма шкільного харчування у Звягельській громаді - Звягельська міська  рада - Офіційний SMART-портал міста">
            <a:extLst>
              <a:ext uri="{FF2B5EF4-FFF2-40B4-BE49-F238E27FC236}">
                <a16:creationId xmlns:a16="http://schemas.microsoft.com/office/drawing/2014/main" id="{DE5C1EBC-CDBC-616C-FFF4-9333580F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376" y="3501871"/>
            <a:ext cx="2955067" cy="19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собливості функціонування чергових ДНЗ на період призупинення освітнього  процесу у закладах дошкільної освіти громади - Звягельська міська рада -  Офіційний SMART-портал міста">
            <a:extLst>
              <a:ext uri="{FF2B5EF4-FFF2-40B4-BE49-F238E27FC236}">
                <a16:creationId xmlns:a16="http://schemas.microsoft.com/office/drawing/2014/main" id="{DE01EC4C-3135-CD27-9C56-935984BD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17" y="1221421"/>
            <a:ext cx="2882492" cy="21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86872" y="752006"/>
            <a:ext cx="16806784" cy="8765158"/>
            <a:chOff x="0" y="0"/>
            <a:chExt cx="4426478" cy="23085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26478" cy="2308519"/>
            </a:xfrm>
            <a:custGeom>
              <a:avLst/>
              <a:gdLst/>
              <a:ahLst/>
              <a:cxnLst/>
              <a:rect l="l" t="t" r="r" b="b"/>
              <a:pathLst>
                <a:path w="4426478" h="2308519">
                  <a:moveTo>
                    <a:pt x="0" y="0"/>
                  </a:moveTo>
                  <a:lnTo>
                    <a:pt x="4426478" y="0"/>
                  </a:lnTo>
                  <a:lnTo>
                    <a:pt x="4426478" y="2308519"/>
                  </a:lnTo>
                  <a:lnTo>
                    <a:pt x="0" y="2308519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  <a:ln w="38100" cap="sq">
              <a:solidFill>
                <a:srgbClr val="000000">
                  <a:alpha val="76863"/>
                </a:srgbClr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346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84195" y="749383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67773" y="872460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освіта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967710" y="1457280"/>
            <a:ext cx="1263912" cy="126391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ECAC"/>
            </a:solidFill>
            <a:ln w="38100" cap="sq">
              <a:gradFill>
                <a:gsLst>
                  <a:gs pos="0">
                    <a:srgbClr val="1B9986">
                      <a:alpha val="100000"/>
                    </a:srgbClr>
                  </a:gs>
                  <a:gs pos="100000">
                    <a:srgbClr val="C4FFF0">
                      <a:alpha val="100000"/>
                    </a:srgbClr>
                  </a:gs>
                </a:gsLst>
                <a:lin ang="18900000"/>
              </a:gra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11</a:t>
              </a:r>
              <a:r>
                <a:rPr lang="uk-UA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064,0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16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33261" y="6953191"/>
            <a:ext cx="1263912" cy="126391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A3C">
                    <a:alpha val="100000"/>
                  </a:srgbClr>
                </a:gs>
                <a:gs pos="100000">
                  <a:srgbClr val="FFCE81">
                    <a:alpha val="100000"/>
                  </a:srgbClr>
                </a:gs>
              </a:gsLst>
              <a:lin ang="18900000"/>
            </a:gradFill>
            <a:ln w="3810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54,1</a:t>
              </a:r>
            </a:p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тис. грн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268591" y="2452327"/>
            <a:ext cx="4307818" cy="838156"/>
          </a:xfrm>
          <a:prstGeom prst="rect">
            <a:avLst/>
          </a:prstGeom>
        </p:spPr>
        <p:txBody>
          <a:bodyPr lIns="71438" tIns="71438" rIns="71438" bIns="71438" rtlCol="0" anchor="ctr"/>
          <a:lstStyle/>
          <a:p>
            <a:pPr marL="0" lvl="0" indent="0" algn="ctr">
              <a:lnSpc>
                <a:spcPts val="2379"/>
              </a:lnSpc>
              <a:spcBef>
                <a:spcPct val="0"/>
              </a:spcBef>
            </a:pPr>
            <a:endParaRPr lang="en-US" sz="1699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3267433" y="1732225"/>
            <a:ext cx="4307818" cy="616721"/>
            <a:chOff x="0" y="0"/>
            <a:chExt cx="1258991" cy="18024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258991" cy="180241"/>
            </a:xfrm>
            <a:custGeom>
              <a:avLst/>
              <a:gdLst/>
              <a:ahLst/>
              <a:cxnLst/>
              <a:rect l="l" t="t" r="r" b="b"/>
              <a:pathLst>
                <a:path w="1258991" h="180241">
                  <a:moveTo>
                    <a:pt x="0" y="0"/>
                  </a:moveTo>
                  <a:lnTo>
                    <a:pt x="1258991" y="0"/>
                  </a:lnTo>
                  <a:lnTo>
                    <a:pt x="1258991" y="180241"/>
                  </a:lnTo>
                  <a:lnTo>
                    <a:pt x="0" y="180241"/>
                  </a:lnTo>
                  <a:close/>
                </a:path>
              </a:pathLst>
            </a:custGeom>
            <a:solidFill>
              <a:srgbClr val="BFECAC"/>
            </a:solidFill>
            <a:ln w="38100" cap="sq">
              <a:gradFill>
                <a:gsLst>
                  <a:gs pos="0">
                    <a:srgbClr val="1B9986">
                      <a:alpha val="100000"/>
                    </a:srgbClr>
                  </a:gs>
                  <a:gs pos="100000">
                    <a:srgbClr val="C4FFF0">
                      <a:alpha val="100000"/>
                    </a:srgbClr>
                  </a:gs>
                </a:gsLst>
                <a:lin ang="18900000"/>
              </a:gra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1258991" cy="218341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Заклади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позашкільної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освіти</a:t>
              </a:r>
              <a:endParaRPr lang="en-US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775360" y="2802316"/>
            <a:ext cx="4307818" cy="754657"/>
            <a:chOff x="0" y="0"/>
            <a:chExt cx="1258991" cy="22055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258991" cy="220554"/>
            </a:xfrm>
            <a:custGeom>
              <a:avLst/>
              <a:gdLst/>
              <a:ahLst/>
              <a:cxnLst/>
              <a:rect l="l" t="t" r="r" b="b"/>
              <a:pathLst>
                <a:path w="1258991" h="220554">
                  <a:moveTo>
                    <a:pt x="0" y="0"/>
                  </a:moveTo>
                  <a:lnTo>
                    <a:pt x="1258991" y="0"/>
                  </a:lnTo>
                  <a:lnTo>
                    <a:pt x="1258991" y="220554"/>
                  </a:lnTo>
                  <a:lnTo>
                    <a:pt x="0" y="220554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ln w="38100" cap="sq">
              <a:solidFill>
                <a:srgbClr val="F9D549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1258991" cy="25865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Інклюзивно-ресурсний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центр</a:t>
              </a:r>
              <a:endParaRPr lang="en-US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445540" y="7193525"/>
            <a:ext cx="4307818" cy="768955"/>
            <a:chOff x="0" y="0"/>
            <a:chExt cx="1258991" cy="22473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258991" cy="224733"/>
            </a:xfrm>
            <a:custGeom>
              <a:avLst/>
              <a:gdLst/>
              <a:ahLst/>
              <a:cxnLst/>
              <a:rect l="l" t="t" r="r" b="b"/>
              <a:pathLst>
                <a:path w="1258991" h="224733">
                  <a:moveTo>
                    <a:pt x="0" y="0"/>
                  </a:moveTo>
                  <a:lnTo>
                    <a:pt x="1258991" y="0"/>
                  </a:lnTo>
                  <a:lnTo>
                    <a:pt x="1258991" y="224733"/>
                  </a:lnTo>
                  <a:lnTo>
                    <a:pt x="0" y="224733"/>
                  </a:lnTo>
                  <a:close/>
                </a:path>
              </a:pathLst>
            </a:custGeom>
            <a:gradFill rotWithShape="1">
              <a:gsLst>
                <a:gs pos="0">
                  <a:srgbClr val="FF7A3C">
                    <a:alpha val="100000"/>
                  </a:srgbClr>
                </a:gs>
                <a:gs pos="100000">
                  <a:srgbClr val="FFCE81">
                    <a:alpha val="100000"/>
                  </a:srgbClr>
                </a:gs>
              </a:gsLst>
              <a:lin ang="18900000"/>
            </a:gradFill>
            <a:ln w="3810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1258991" cy="26283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Інші програми і заходи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681726" y="7939969"/>
            <a:ext cx="1277352" cy="1277352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8DD0"/>
            </a:solidFill>
            <a:ln w="38100" cap="sq">
              <a:solidFill>
                <a:srgbClr val="A66C98"/>
              </a:solidFill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423,3 тис. грн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 rot="5400000">
            <a:off x="-219131" y="3883674"/>
            <a:ext cx="5328493" cy="2716487"/>
            <a:chOff x="0" y="0"/>
            <a:chExt cx="647700" cy="3302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9" name="TextBox 69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 rot="5400000">
            <a:off x="-19487" y="4177147"/>
            <a:ext cx="4383278" cy="2234612"/>
            <a:chOff x="0" y="0"/>
            <a:chExt cx="647700" cy="3302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2" name="TextBox 72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 rot="5400000">
            <a:off x="330475" y="4448492"/>
            <a:ext cx="3086100" cy="1573306"/>
            <a:chOff x="0" y="0"/>
            <a:chExt cx="647700" cy="3302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47700" cy="330200"/>
            </a:xfrm>
            <a:custGeom>
              <a:avLst/>
              <a:gdLst/>
              <a:ahLst/>
              <a:cxnLst/>
              <a:rect l="l" t="t" r="r" b="b"/>
              <a:pathLst>
                <a:path w="647700" h="330200">
                  <a:moveTo>
                    <a:pt x="647700" y="330200"/>
                  </a:moveTo>
                  <a:cubicBezTo>
                    <a:pt x="647700" y="150345"/>
                    <a:pt x="500247" y="0"/>
                    <a:pt x="323850" y="0"/>
                  </a:cubicBezTo>
                  <a:cubicBezTo>
                    <a:pt x="147453" y="0"/>
                    <a:pt x="0" y="150345"/>
                    <a:pt x="0" y="330200"/>
                  </a:cubicBezTo>
                  <a:lnTo>
                    <a:pt x="647700" y="33020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5" name="TextBox 75"/>
            <p:cNvSpPr txBox="1"/>
            <p:nvPr/>
          </p:nvSpPr>
          <p:spPr>
            <a:xfrm>
              <a:off x="152400" y="12700"/>
              <a:ext cx="342900" cy="317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3772321" y="5620444"/>
            <a:ext cx="1263912" cy="1263912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ln w="38100" cap="sq">
              <a:gradFill>
                <a:gsLst>
                  <a:gs pos="0">
                    <a:srgbClr val="5271FF">
                      <a:alpha val="100000"/>
                    </a:srgbClr>
                  </a:gs>
                  <a:gs pos="50000">
                    <a:srgbClr val="FFA5FF">
                      <a:alpha val="100000"/>
                    </a:srgbClr>
                  </a:gs>
                  <a:gs pos="100000">
                    <a:srgbClr val="E5A5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9</a:t>
              </a:r>
              <a:r>
                <a:rPr lang="uk-UA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013,1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16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3967556" y="4051625"/>
            <a:ext cx="1263912" cy="1263912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81" name="TextBox 8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</a:t>
              </a:r>
              <a:r>
                <a:rPr lang="uk-UA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486,8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1600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1600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16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3403834" y="2627964"/>
            <a:ext cx="1263912" cy="1263912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ln w="38100" cap="sq">
              <a:solidFill>
                <a:srgbClr val="F9D549"/>
              </a:solidFill>
              <a:prstDash val="solid"/>
              <a:miter/>
            </a:ln>
          </p:spPr>
        </p:sp>
        <p:sp>
          <p:nvSpPr>
            <p:cNvPr id="84" name="TextBox 8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28,0 </a:t>
              </a:r>
            </a:p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5168630" y="5840094"/>
            <a:ext cx="4307818" cy="779024"/>
            <a:chOff x="0" y="0"/>
            <a:chExt cx="1258991" cy="227675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258991" cy="227675"/>
            </a:xfrm>
            <a:custGeom>
              <a:avLst/>
              <a:gdLst/>
              <a:ahLst/>
              <a:cxnLst/>
              <a:rect l="l" t="t" r="r" b="b"/>
              <a:pathLst>
                <a:path w="1258991" h="227675">
                  <a:moveTo>
                    <a:pt x="0" y="0"/>
                  </a:moveTo>
                  <a:lnTo>
                    <a:pt x="1258991" y="0"/>
                  </a:lnTo>
                  <a:lnTo>
                    <a:pt x="1258991" y="227675"/>
                  </a:lnTo>
                  <a:lnTo>
                    <a:pt x="0" y="227675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ln w="38100" cap="sq">
              <a:gradFill>
                <a:gsLst>
                  <a:gs pos="0">
                    <a:srgbClr val="5271FF">
                      <a:alpha val="100000"/>
                    </a:srgbClr>
                  </a:gs>
                  <a:gs pos="50000">
                    <a:srgbClr val="FFA5FF">
                      <a:alpha val="100000"/>
                    </a:srgbClr>
                  </a:gs>
                  <a:gs pos="100000">
                    <a:srgbClr val="E5A5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6" name="TextBox 96"/>
            <p:cNvSpPr txBox="1"/>
            <p:nvPr/>
          </p:nvSpPr>
          <p:spPr>
            <a:xfrm>
              <a:off x="0" y="-38100"/>
              <a:ext cx="1258991" cy="2657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Інші заклади у сфері освіти (ЦБ, ГЦГО)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5363918" y="4175596"/>
            <a:ext cx="4307818" cy="866020"/>
            <a:chOff x="0" y="0"/>
            <a:chExt cx="1258991" cy="253101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1258991" cy="253101"/>
            </a:xfrm>
            <a:custGeom>
              <a:avLst/>
              <a:gdLst/>
              <a:ahLst/>
              <a:cxnLst/>
              <a:rect l="l" t="t" r="r" b="b"/>
              <a:pathLst>
                <a:path w="1258991" h="253101">
                  <a:moveTo>
                    <a:pt x="0" y="0"/>
                  </a:moveTo>
                  <a:lnTo>
                    <a:pt x="1258991" y="0"/>
                  </a:lnTo>
                  <a:lnTo>
                    <a:pt x="1258991" y="253101"/>
                  </a:lnTo>
                  <a:lnTo>
                    <a:pt x="0" y="253101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99" name="TextBox 99"/>
            <p:cNvSpPr txBox="1"/>
            <p:nvPr/>
          </p:nvSpPr>
          <p:spPr>
            <a:xfrm>
              <a:off x="0" y="-38100"/>
              <a:ext cx="1258991" cy="291201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Центр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професійного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розвитку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педагогічних</a:t>
              </a: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працівників</a:t>
              </a:r>
              <a:endParaRPr lang="en-US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3086711" y="8330767"/>
            <a:ext cx="4307818" cy="801527"/>
            <a:chOff x="0" y="0"/>
            <a:chExt cx="1258991" cy="234252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258991" cy="234252"/>
            </a:xfrm>
            <a:custGeom>
              <a:avLst/>
              <a:gdLst/>
              <a:ahLst/>
              <a:cxnLst/>
              <a:rect l="l" t="t" r="r" b="b"/>
              <a:pathLst>
                <a:path w="1258991" h="234252">
                  <a:moveTo>
                    <a:pt x="0" y="0"/>
                  </a:moveTo>
                  <a:lnTo>
                    <a:pt x="1258991" y="0"/>
                  </a:lnTo>
                  <a:lnTo>
                    <a:pt x="1258991" y="234252"/>
                  </a:lnTo>
                  <a:lnTo>
                    <a:pt x="0" y="234252"/>
                  </a:lnTo>
                  <a:close/>
                </a:path>
              </a:pathLst>
            </a:custGeom>
            <a:solidFill>
              <a:srgbClr val="DB8DD0"/>
            </a:solidFill>
            <a:ln w="38100" cap="sq">
              <a:solidFill>
                <a:srgbClr val="A66C98"/>
              </a:solidFill>
              <a:prstDash val="solid"/>
              <a:miter/>
            </a:ln>
          </p:spPr>
        </p:sp>
        <p:sp>
          <p:nvSpPr>
            <p:cNvPr id="102" name="TextBox 102"/>
            <p:cNvSpPr txBox="1"/>
            <p:nvPr/>
          </p:nvSpPr>
          <p:spPr>
            <a:xfrm>
              <a:off x="0" y="-38100"/>
              <a:ext cx="1258991" cy="27235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Оплата курсів підвищення кваліфікації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7210270" y="1527364"/>
            <a:ext cx="1072054" cy="1072054"/>
            <a:chOff x="0" y="0"/>
            <a:chExt cx="812800" cy="812800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ECAC"/>
            </a:solidFill>
            <a:ln w="38100" cap="sq">
              <a:gradFill>
                <a:gsLst>
                  <a:gs pos="0">
                    <a:srgbClr val="1B9986">
                      <a:alpha val="100000"/>
                    </a:srgbClr>
                  </a:gs>
                  <a:gs pos="100000">
                    <a:srgbClr val="C4FFF0">
                      <a:alpha val="100000"/>
                    </a:srgbClr>
                  </a:gs>
                </a:gsLst>
                <a:lin ang="18900000"/>
              </a:gradFill>
              <a:prstDash val="solid"/>
              <a:miter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</a:t>
              </a:r>
            </a:p>
          </p:txBody>
        </p:sp>
      </p:grpSp>
      <p:graphicFrame>
        <p:nvGraphicFramePr>
          <p:cNvPr id="22" name="Діаграма 21">
            <a:extLst>
              <a:ext uri="{FF2B5EF4-FFF2-40B4-BE49-F238E27FC236}">
                <a16:creationId xmlns:a16="http://schemas.microsoft.com/office/drawing/2014/main" id="{6FFCDEA5-F878-CB82-6E52-9FF1FD42A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437532"/>
              </p:ext>
            </p:extLst>
          </p:nvPr>
        </p:nvGraphicFramePr>
        <p:xfrm>
          <a:off x="9172356" y="1601861"/>
          <a:ext cx="8561403" cy="781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121" name="Group 121"/>
          <p:cNvGrpSpPr/>
          <p:nvPr/>
        </p:nvGrpSpPr>
        <p:grpSpPr>
          <a:xfrm>
            <a:off x="8388377" y="7079861"/>
            <a:ext cx="1072054" cy="1072054"/>
            <a:chOff x="0" y="0"/>
            <a:chExt cx="812800" cy="812800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7A3C">
                    <a:alpha val="100000"/>
                  </a:srgbClr>
                </a:gs>
                <a:gs pos="100000">
                  <a:srgbClr val="FFCE81">
                    <a:alpha val="100000"/>
                  </a:srgbClr>
                </a:gs>
              </a:gsLst>
              <a:lin ang="18900000"/>
            </a:gradFill>
            <a:ln w="38100" cap="sq">
              <a:solidFill>
                <a:srgbClr val="FF751F"/>
              </a:solidFill>
              <a:prstDash val="solid"/>
              <a:miter/>
            </a:ln>
          </p:spPr>
        </p:sp>
        <p:sp>
          <p:nvSpPr>
            <p:cNvPr id="123" name="TextBox 1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6962623" y="8221647"/>
            <a:ext cx="1072054" cy="1072054"/>
            <a:chOff x="0" y="0"/>
            <a:chExt cx="812800" cy="812800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B8DD0"/>
            </a:solidFill>
            <a:ln w="38100" cap="sq">
              <a:solidFill>
                <a:srgbClr val="A66C98"/>
              </a:solidFill>
              <a:prstDash val="solid"/>
              <a:miter/>
            </a:ln>
          </p:spPr>
        </p:sp>
        <p:sp>
          <p:nvSpPr>
            <p:cNvPr id="126" name="TextBox 126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8" name="TextBox 128"/>
          <p:cNvSpPr txBox="1"/>
          <p:nvPr/>
        </p:nvSpPr>
        <p:spPr>
          <a:xfrm>
            <a:off x="13208239" y="933442"/>
            <a:ext cx="6119908" cy="44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якісна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,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сучасна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,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доступна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освіта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29" name="TextBox 129"/>
          <p:cNvSpPr txBox="1"/>
          <p:nvPr/>
        </p:nvSpPr>
        <p:spPr>
          <a:xfrm>
            <a:off x="1131864" y="4726510"/>
            <a:ext cx="2035833" cy="9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246 201,1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тис. грн</a:t>
            </a:r>
          </a:p>
        </p:txBody>
      </p:sp>
      <p:grpSp>
        <p:nvGrpSpPr>
          <p:cNvPr id="118" name="Group 118"/>
          <p:cNvGrpSpPr/>
          <p:nvPr/>
        </p:nvGrpSpPr>
        <p:grpSpPr>
          <a:xfrm>
            <a:off x="9111467" y="5710600"/>
            <a:ext cx="1072054" cy="1072054"/>
            <a:chOff x="0" y="0"/>
            <a:chExt cx="812800" cy="812800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ln w="38100" cap="sq">
              <a:gradFill>
                <a:gsLst>
                  <a:gs pos="0">
                    <a:srgbClr val="5271FF">
                      <a:alpha val="100000"/>
                    </a:srgbClr>
                  </a:gs>
                  <a:gs pos="50000">
                    <a:srgbClr val="FFA5FF">
                      <a:alpha val="100000"/>
                    </a:srgbClr>
                  </a:gs>
                  <a:gs pos="100000">
                    <a:srgbClr val="E5A5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20" name="TextBox 12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9200161" y="4054095"/>
            <a:ext cx="1072054" cy="1072054"/>
            <a:chOff x="0" y="0"/>
            <a:chExt cx="812800" cy="812800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117" name="TextBox 117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8716248" y="2634318"/>
            <a:ext cx="1072054" cy="1072054"/>
            <a:chOff x="0" y="0"/>
            <a:chExt cx="812800" cy="812800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ln w="38100" cap="sq">
              <a:solidFill>
                <a:srgbClr val="F9D549"/>
              </a:solidFill>
              <a:prstDash val="solid"/>
              <a:miter/>
            </a:ln>
          </p:spPr>
        </p:sp>
        <p:sp>
          <p:nvSpPr>
            <p:cNvPr id="114" name="TextBox 11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57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61429" y="639305"/>
            <a:ext cx="16688372" cy="8956144"/>
            <a:chOff x="0" y="0"/>
            <a:chExt cx="4395291" cy="23588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95291" cy="2358820"/>
            </a:xfrm>
            <a:custGeom>
              <a:avLst/>
              <a:gdLst/>
              <a:ahLst/>
              <a:cxnLst/>
              <a:rect l="l" t="t" r="r" b="b"/>
              <a:pathLst>
                <a:path w="4395291" h="2358820">
                  <a:moveTo>
                    <a:pt x="0" y="0"/>
                  </a:moveTo>
                  <a:lnTo>
                    <a:pt x="4395291" y="0"/>
                  </a:lnTo>
                  <a:lnTo>
                    <a:pt x="4395291" y="2358820"/>
                  </a:lnTo>
                  <a:lnTo>
                    <a:pt x="0" y="235882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395291" cy="2396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17566" y="748162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03603" y="1553210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033217" y="2789781"/>
            <a:ext cx="6328106" cy="1085278"/>
            <a:chOff x="0" y="0"/>
            <a:chExt cx="1666662" cy="2858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66662" cy="285834"/>
            </a:xfrm>
            <a:custGeom>
              <a:avLst/>
              <a:gdLst/>
              <a:ahLst/>
              <a:cxnLst/>
              <a:rect l="l" t="t" r="r" b="b"/>
              <a:pathLst>
                <a:path w="1666662" h="285834">
                  <a:moveTo>
                    <a:pt x="1463462" y="0"/>
                  </a:moveTo>
                  <a:lnTo>
                    <a:pt x="203200" y="0"/>
                  </a:lnTo>
                  <a:lnTo>
                    <a:pt x="0" y="142917"/>
                  </a:lnTo>
                  <a:lnTo>
                    <a:pt x="203200" y="285834"/>
                  </a:lnTo>
                  <a:lnTo>
                    <a:pt x="1463462" y="285834"/>
                  </a:lnTo>
                  <a:lnTo>
                    <a:pt x="1666662" y="142917"/>
                  </a:lnTo>
                  <a:lnTo>
                    <a:pt x="146346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52400" y="-66675"/>
              <a:ext cx="1361862" cy="35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32 707,1 тис. грн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8853150" y="7511964"/>
            <a:ext cx="3266026" cy="1958530"/>
          </a:xfrm>
          <a:custGeom>
            <a:avLst/>
            <a:gdLst/>
            <a:ahLst/>
            <a:cxnLst/>
            <a:rect l="l" t="t" r="r" b="b"/>
            <a:pathLst>
              <a:path w="3266026" h="1958530">
                <a:moveTo>
                  <a:pt x="0" y="0"/>
                </a:moveTo>
                <a:lnTo>
                  <a:pt x="3266026" y="0"/>
                </a:lnTo>
                <a:lnTo>
                  <a:pt x="3266026" y="1958530"/>
                </a:lnTo>
                <a:lnTo>
                  <a:pt x="0" y="19585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726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400525" y="2276189"/>
            <a:ext cx="7890636" cy="5257136"/>
          </a:xfrm>
          <a:custGeom>
            <a:avLst/>
            <a:gdLst/>
            <a:ahLst/>
            <a:cxnLst/>
            <a:rect l="l" t="t" r="r" b="b"/>
            <a:pathLst>
              <a:path w="7890636" h="5257136">
                <a:moveTo>
                  <a:pt x="0" y="0"/>
                </a:moveTo>
                <a:lnTo>
                  <a:pt x="7890636" y="0"/>
                </a:lnTo>
                <a:lnTo>
                  <a:pt x="7890636" y="5257136"/>
                </a:lnTo>
                <a:lnTo>
                  <a:pt x="0" y="5257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092983" y="6621492"/>
            <a:ext cx="2112010" cy="1135881"/>
            <a:chOff x="0" y="0"/>
            <a:chExt cx="556250" cy="2991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6250" cy="299162"/>
            </a:xfrm>
            <a:custGeom>
              <a:avLst/>
              <a:gdLst/>
              <a:ahLst/>
              <a:cxnLst/>
              <a:rect l="l" t="t" r="r" b="b"/>
              <a:pathLst>
                <a:path w="556250" h="299162">
                  <a:moveTo>
                    <a:pt x="62316" y="0"/>
                  </a:moveTo>
                  <a:lnTo>
                    <a:pt x="493933" y="0"/>
                  </a:lnTo>
                  <a:cubicBezTo>
                    <a:pt x="528350" y="0"/>
                    <a:pt x="556250" y="27900"/>
                    <a:pt x="556250" y="62316"/>
                  </a:cubicBezTo>
                  <a:lnTo>
                    <a:pt x="556250" y="236846"/>
                  </a:lnTo>
                  <a:cubicBezTo>
                    <a:pt x="556250" y="253373"/>
                    <a:pt x="549684" y="269223"/>
                    <a:pt x="537997" y="280910"/>
                  </a:cubicBezTo>
                  <a:cubicBezTo>
                    <a:pt x="526311" y="292597"/>
                    <a:pt x="510461" y="299162"/>
                    <a:pt x="493933" y="299162"/>
                  </a:cubicBezTo>
                  <a:lnTo>
                    <a:pt x="62316" y="299162"/>
                  </a:lnTo>
                  <a:cubicBezTo>
                    <a:pt x="27900" y="299162"/>
                    <a:pt x="0" y="271262"/>
                    <a:pt x="0" y="236846"/>
                  </a:cubicBezTo>
                  <a:lnTo>
                    <a:pt x="0" y="62316"/>
                  </a:lnTo>
                  <a:cubicBezTo>
                    <a:pt x="0" y="45789"/>
                    <a:pt x="6565" y="29939"/>
                    <a:pt x="18252" y="18252"/>
                  </a:cubicBezTo>
                  <a:cubicBezTo>
                    <a:pt x="29939" y="6565"/>
                    <a:pt x="45789" y="0"/>
                    <a:pt x="62316" y="0"/>
                  </a:cubicBez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56250" cy="33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5 400,0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054772" y="4917779"/>
            <a:ext cx="3086100" cy="2075136"/>
            <a:chOff x="0" y="0"/>
            <a:chExt cx="736600" cy="495300"/>
          </a:xfrm>
        </p:grpSpPr>
        <p:sp>
          <p:nvSpPr>
            <p:cNvPr id="30" name="Freeform 30"/>
            <p:cNvSpPr/>
            <p:nvPr/>
          </p:nvSpPr>
          <p:spPr>
            <a:xfrm>
              <a:off x="13992" y="0"/>
              <a:ext cx="708616" cy="495300"/>
            </a:xfrm>
            <a:custGeom>
              <a:avLst/>
              <a:gdLst/>
              <a:ahLst/>
              <a:cxnLst/>
              <a:rect l="l" t="t" r="r" b="b"/>
              <a:pathLst>
                <a:path w="708616" h="495300">
                  <a:moveTo>
                    <a:pt x="254844" y="0"/>
                  </a:moveTo>
                  <a:lnTo>
                    <a:pt x="683959" y="0"/>
                  </a:lnTo>
                  <a:cubicBezTo>
                    <a:pt x="692379" y="0"/>
                    <a:pt x="700217" y="4297"/>
                    <a:pt x="704746" y="11395"/>
                  </a:cubicBezTo>
                  <a:cubicBezTo>
                    <a:pt x="709275" y="18494"/>
                    <a:pt x="709868" y="27413"/>
                    <a:pt x="706319" y="35049"/>
                  </a:cubicBezTo>
                  <a:lnTo>
                    <a:pt x="508709" y="460251"/>
                  </a:lnTo>
                  <a:cubicBezTo>
                    <a:pt x="498775" y="481627"/>
                    <a:pt x="477343" y="495300"/>
                    <a:pt x="453772" y="495300"/>
                  </a:cubicBezTo>
                  <a:lnTo>
                    <a:pt x="24657" y="495300"/>
                  </a:lnTo>
                  <a:cubicBezTo>
                    <a:pt x="16237" y="495300"/>
                    <a:pt x="8399" y="491003"/>
                    <a:pt x="3870" y="483905"/>
                  </a:cubicBezTo>
                  <a:cubicBezTo>
                    <a:pt x="-659" y="476806"/>
                    <a:pt x="-1252" y="467887"/>
                    <a:pt x="2297" y="460251"/>
                  </a:cubicBezTo>
                  <a:lnTo>
                    <a:pt x="199907" y="35049"/>
                  </a:lnTo>
                  <a:cubicBezTo>
                    <a:pt x="209841" y="13673"/>
                    <a:pt x="231273" y="0"/>
                    <a:pt x="2548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254000" y="-38100"/>
              <a:ext cx="2286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5816433" y="7554763"/>
            <a:ext cx="2507040" cy="2001329"/>
          </a:xfrm>
          <a:custGeom>
            <a:avLst/>
            <a:gdLst/>
            <a:ahLst/>
            <a:cxnLst/>
            <a:rect l="l" t="t" r="r" b="b"/>
            <a:pathLst>
              <a:path w="2507040" h="2001329">
                <a:moveTo>
                  <a:pt x="0" y="0"/>
                </a:moveTo>
                <a:lnTo>
                  <a:pt x="2507040" y="0"/>
                </a:lnTo>
                <a:lnTo>
                  <a:pt x="2507040" y="2001329"/>
                </a:lnTo>
                <a:lnTo>
                  <a:pt x="0" y="20013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1917"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5647598" y="6673879"/>
            <a:ext cx="2112010" cy="1135881"/>
            <a:chOff x="0" y="0"/>
            <a:chExt cx="556250" cy="29916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56250" cy="299162"/>
            </a:xfrm>
            <a:custGeom>
              <a:avLst/>
              <a:gdLst/>
              <a:ahLst/>
              <a:cxnLst/>
              <a:rect l="l" t="t" r="r" b="b"/>
              <a:pathLst>
                <a:path w="556250" h="299162">
                  <a:moveTo>
                    <a:pt x="62316" y="0"/>
                  </a:moveTo>
                  <a:lnTo>
                    <a:pt x="493933" y="0"/>
                  </a:lnTo>
                  <a:cubicBezTo>
                    <a:pt x="528350" y="0"/>
                    <a:pt x="556250" y="27900"/>
                    <a:pt x="556250" y="62316"/>
                  </a:cubicBezTo>
                  <a:lnTo>
                    <a:pt x="556250" y="236846"/>
                  </a:lnTo>
                  <a:cubicBezTo>
                    <a:pt x="556250" y="253373"/>
                    <a:pt x="549684" y="269223"/>
                    <a:pt x="537997" y="280910"/>
                  </a:cubicBezTo>
                  <a:cubicBezTo>
                    <a:pt x="526311" y="292597"/>
                    <a:pt x="510461" y="299162"/>
                    <a:pt x="493933" y="299162"/>
                  </a:cubicBezTo>
                  <a:lnTo>
                    <a:pt x="62316" y="299162"/>
                  </a:lnTo>
                  <a:cubicBezTo>
                    <a:pt x="27900" y="299162"/>
                    <a:pt x="0" y="271262"/>
                    <a:pt x="0" y="236846"/>
                  </a:cubicBezTo>
                  <a:lnTo>
                    <a:pt x="0" y="62316"/>
                  </a:lnTo>
                  <a:cubicBezTo>
                    <a:pt x="0" y="45789"/>
                    <a:pt x="6565" y="29939"/>
                    <a:pt x="18252" y="18252"/>
                  </a:cubicBezTo>
                  <a:cubicBezTo>
                    <a:pt x="29939" y="6565"/>
                    <a:pt x="45789" y="0"/>
                    <a:pt x="62316" y="0"/>
                  </a:cubicBez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556250" cy="33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4 710,7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647598" y="4917779"/>
            <a:ext cx="3086100" cy="2075136"/>
            <a:chOff x="0" y="0"/>
            <a:chExt cx="736600" cy="495300"/>
          </a:xfrm>
        </p:grpSpPr>
        <p:sp>
          <p:nvSpPr>
            <p:cNvPr id="37" name="Freeform 37"/>
            <p:cNvSpPr/>
            <p:nvPr/>
          </p:nvSpPr>
          <p:spPr>
            <a:xfrm>
              <a:off x="13992" y="0"/>
              <a:ext cx="708616" cy="495300"/>
            </a:xfrm>
            <a:custGeom>
              <a:avLst/>
              <a:gdLst/>
              <a:ahLst/>
              <a:cxnLst/>
              <a:rect l="l" t="t" r="r" b="b"/>
              <a:pathLst>
                <a:path w="708616" h="495300">
                  <a:moveTo>
                    <a:pt x="254844" y="0"/>
                  </a:moveTo>
                  <a:lnTo>
                    <a:pt x="683959" y="0"/>
                  </a:lnTo>
                  <a:cubicBezTo>
                    <a:pt x="692379" y="0"/>
                    <a:pt x="700217" y="4297"/>
                    <a:pt x="704746" y="11395"/>
                  </a:cubicBezTo>
                  <a:cubicBezTo>
                    <a:pt x="709275" y="18494"/>
                    <a:pt x="709868" y="27413"/>
                    <a:pt x="706319" y="35049"/>
                  </a:cubicBezTo>
                  <a:lnTo>
                    <a:pt x="508709" y="460251"/>
                  </a:lnTo>
                  <a:cubicBezTo>
                    <a:pt x="498775" y="481627"/>
                    <a:pt x="477343" y="495300"/>
                    <a:pt x="453772" y="495300"/>
                  </a:cubicBezTo>
                  <a:lnTo>
                    <a:pt x="24657" y="495300"/>
                  </a:lnTo>
                  <a:cubicBezTo>
                    <a:pt x="16237" y="495300"/>
                    <a:pt x="8399" y="491003"/>
                    <a:pt x="3870" y="483905"/>
                  </a:cubicBezTo>
                  <a:cubicBezTo>
                    <a:pt x="-659" y="476806"/>
                    <a:pt x="-1252" y="467887"/>
                    <a:pt x="2297" y="460251"/>
                  </a:cubicBezTo>
                  <a:lnTo>
                    <a:pt x="199907" y="35049"/>
                  </a:lnTo>
                  <a:cubicBezTo>
                    <a:pt x="209841" y="13673"/>
                    <a:pt x="231273" y="0"/>
                    <a:pt x="2548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254000" y="-38100"/>
              <a:ext cx="2286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3254044" y="7597563"/>
            <a:ext cx="2330575" cy="1915731"/>
          </a:xfrm>
          <a:custGeom>
            <a:avLst/>
            <a:gdLst/>
            <a:ahLst/>
            <a:cxnLst/>
            <a:rect l="l" t="t" r="r" b="b"/>
            <a:pathLst>
              <a:path w="2330575" h="1915731">
                <a:moveTo>
                  <a:pt x="0" y="0"/>
                </a:moveTo>
                <a:lnTo>
                  <a:pt x="2330575" y="0"/>
                </a:lnTo>
                <a:lnTo>
                  <a:pt x="2330575" y="1915730"/>
                </a:lnTo>
                <a:lnTo>
                  <a:pt x="0" y="191573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5308"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3111169" y="6621492"/>
            <a:ext cx="2112010" cy="1135881"/>
            <a:chOff x="0" y="0"/>
            <a:chExt cx="556250" cy="2991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56250" cy="299162"/>
            </a:xfrm>
            <a:custGeom>
              <a:avLst/>
              <a:gdLst/>
              <a:ahLst/>
              <a:cxnLst/>
              <a:rect l="l" t="t" r="r" b="b"/>
              <a:pathLst>
                <a:path w="556250" h="299162">
                  <a:moveTo>
                    <a:pt x="62316" y="0"/>
                  </a:moveTo>
                  <a:lnTo>
                    <a:pt x="493933" y="0"/>
                  </a:lnTo>
                  <a:cubicBezTo>
                    <a:pt x="528350" y="0"/>
                    <a:pt x="556250" y="27900"/>
                    <a:pt x="556250" y="62316"/>
                  </a:cubicBezTo>
                  <a:lnTo>
                    <a:pt x="556250" y="236846"/>
                  </a:lnTo>
                  <a:cubicBezTo>
                    <a:pt x="556250" y="253373"/>
                    <a:pt x="549684" y="269223"/>
                    <a:pt x="537997" y="280910"/>
                  </a:cubicBezTo>
                  <a:cubicBezTo>
                    <a:pt x="526311" y="292597"/>
                    <a:pt x="510461" y="299162"/>
                    <a:pt x="493933" y="299162"/>
                  </a:cubicBezTo>
                  <a:lnTo>
                    <a:pt x="62316" y="299162"/>
                  </a:lnTo>
                  <a:cubicBezTo>
                    <a:pt x="27900" y="299162"/>
                    <a:pt x="0" y="271262"/>
                    <a:pt x="0" y="236846"/>
                  </a:cubicBezTo>
                  <a:lnTo>
                    <a:pt x="0" y="62316"/>
                  </a:lnTo>
                  <a:cubicBezTo>
                    <a:pt x="0" y="45789"/>
                    <a:pt x="6565" y="29939"/>
                    <a:pt x="18252" y="18252"/>
                  </a:cubicBezTo>
                  <a:cubicBezTo>
                    <a:pt x="29939" y="6565"/>
                    <a:pt x="45789" y="0"/>
                    <a:pt x="62316" y="0"/>
                  </a:cubicBez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556250" cy="33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1 495,5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111169" y="4917779"/>
            <a:ext cx="3086100" cy="2075136"/>
            <a:chOff x="0" y="0"/>
            <a:chExt cx="736600" cy="495300"/>
          </a:xfrm>
        </p:grpSpPr>
        <p:sp>
          <p:nvSpPr>
            <p:cNvPr id="44" name="Freeform 44"/>
            <p:cNvSpPr/>
            <p:nvPr/>
          </p:nvSpPr>
          <p:spPr>
            <a:xfrm>
              <a:off x="13992" y="0"/>
              <a:ext cx="708616" cy="495300"/>
            </a:xfrm>
            <a:custGeom>
              <a:avLst/>
              <a:gdLst/>
              <a:ahLst/>
              <a:cxnLst/>
              <a:rect l="l" t="t" r="r" b="b"/>
              <a:pathLst>
                <a:path w="708616" h="495300">
                  <a:moveTo>
                    <a:pt x="254844" y="0"/>
                  </a:moveTo>
                  <a:lnTo>
                    <a:pt x="683959" y="0"/>
                  </a:lnTo>
                  <a:cubicBezTo>
                    <a:pt x="692379" y="0"/>
                    <a:pt x="700217" y="4297"/>
                    <a:pt x="704746" y="11395"/>
                  </a:cubicBezTo>
                  <a:cubicBezTo>
                    <a:pt x="709275" y="18494"/>
                    <a:pt x="709868" y="27413"/>
                    <a:pt x="706319" y="35049"/>
                  </a:cubicBezTo>
                  <a:lnTo>
                    <a:pt x="508709" y="460251"/>
                  </a:lnTo>
                  <a:cubicBezTo>
                    <a:pt x="498775" y="481627"/>
                    <a:pt x="477343" y="495300"/>
                    <a:pt x="453772" y="495300"/>
                  </a:cubicBezTo>
                  <a:lnTo>
                    <a:pt x="24657" y="495300"/>
                  </a:lnTo>
                  <a:cubicBezTo>
                    <a:pt x="16237" y="495300"/>
                    <a:pt x="8399" y="491003"/>
                    <a:pt x="3870" y="483905"/>
                  </a:cubicBezTo>
                  <a:cubicBezTo>
                    <a:pt x="-659" y="476806"/>
                    <a:pt x="-1252" y="467887"/>
                    <a:pt x="2297" y="460251"/>
                  </a:cubicBezTo>
                  <a:lnTo>
                    <a:pt x="199907" y="35049"/>
                  </a:lnTo>
                  <a:cubicBezTo>
                    <a:pt x="209841" y="13673"/>
                    <a:pt x="231273" y="0"/>
                    <a:pt x="2548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5" name="TextBox 45"/>
            <p:cNvSpPr txBox="1"/>
            <p:nvPr/>
          </p:nvSpPr>
          <p:spPr>
            <a:xfrm>
              <a:off x="254000" y="-38100"/>
              <a:ext cx="2286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544342" y="7454014"/>
            <a:ext cx="2374143" cy="2016480"/>
          </a:xfrm>
          <a:custGeom>
            <a:avLst/>
            <a:gdLst/>
            <a:ahLst/>
            <a:cxnLst/>
            <a:rect l="l" t="t" r="r" b="b"/>
            <a:pathLst>
              <a:path w="2374143" h="2016480">
                <a:moveTo>
                  <a:pt x="0" y="0"/>
                </a:moveTo>
                <a:lnTo>
                  <a:pt x="2374142" y="0"/>
                </a:lnTo>
                <a:lnTo>
                  <a:pt x="2374142" y="2016480"/>
                </a:lnTo>
                <a:lnTo>
                  <a:pt x="0" y="20164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27508"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685808" y="6293719"/>
            <a:ext cx="2020455" cy="1360664"/>
            <a:chOff x="0" y="-38100"/>
            <a:chExt cx="532136" cy="358364"/>
          </a:xfrm>
        </p:grpSpPr>
        <p:sp>
          <p:nvSpPr>
            <p:cNvPr id="48" name="Freeform 48"/>
            <p:cNvSpPr/>
            <p:nvPr/>
          </p:nvSpPr>
          <p:spPr>
            <a:xfrm>
              <a:off x="0" y="21102"/>
              <a:ext cx="532136" cy="299162"/>
            </a:xfrm>
            <a:custGeom>
              <a:avLst/>
              <a:gdLst/>
              <a:ahLst/>
              <a:cxnLst/>
              <a:rect l="l" t="t" r="r" b="b"/>
              <a:pathLst>
                <a:path w="532136" h="299162">
                  <a:moveTo>
                    <a:pt x="103458" y="0"/>
                  </a:moveTo>
                  <a:lnTo>
                    <a:pt x="428679" y="0"/>
                  </a:lnTo>
                  <a:cubicBezTo>
                    <a:pt x="456117" y="0"/>
                    <a:pt x="482432" y="10900"/>
                    <a:pt x="501834" y="30302"/>
                  </a:cubicBezTo>
                  <a:cubicBezTo>
                    <a:pt x="521236" y="49704"/>
                    <a:pt x="532136" y="76019"/>
                    <a:pt x="532136" y="103458"/>
                  </a:cubicBezTo>
                  <a:lnTo>
                    <a:pt x="532136" y="195704"/>
                  </a:lnTo>
                  <a:cubicBezTo>
                    <a:pt x="532136" y="223143"/>
                    <a:pt x="521236" y="249458"/>
                    <a:pt x="501834" y="268860"/>
                  </a:cubicBezTo>
                  <a:cubicBezTo>
                    <a:pt x="482432" y="288262"/>
                    <a:pt x="456117" y="299162"/>
                    <a:pt x="428679" y="299162"/>
                  </a:cubicBezTo>
                  <a:lnTo>
                    <a:pt x="103458" y="299162"/>
                  </a:lnTo>
                  <a:cubicBezTo>
                    <a:pt x="46320" y="299162"/>
                    <a:pt x="0" y="252842"/>
                    <a:pt x="0" y="195704"/>
                  </a:cubicBezTo>
                  <a:lnTo>
                    <a:pt x="0" y="103458"/>
                  </a:lnTo>
                  <a:cubicBezTo>
                    <a:pt x="0" y="76019"/>
                    <a:pt x="10900" y="49704"/>
                    <a:pt x="30302" y="30302"/>
                  </a:cubicBezTo>
                  <a:cubicBezTo>
                    <a:pt x="49704" y="10900"/>
                    <a:pt x="76019" y="0"/>
                    <a:pt x="103458" y="0"/>
                  </a:cubicBez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532136" cy="33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  <a:p>
              <a:pPr algn="ctr">
                <a:lnSpc>
                  <a:spcPts val="2799"/>
                </a:lnSpc>
              </a:pPr>
              <a:endParaRPr lang="uk-UA" sz="1999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  <a:p>
              <a:pPr algn="ctr">
                <a:lnSpc>
                  <a:spcPts val="2799"/>
                </a:lnSpc>
              </a:pPr>
              <a:r>
                <a:rPr lang="en-US" sz="19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21 100,9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</a:t>
              </a:r>
              <a:r>
                <a:rPr lang="en-US" sz="19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. </a:t>
              </a:r>
              <a:r>
                <a:rPr lang="en-US" sz="1999" b="1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грн</a:t>
              </a:r>
              <a:endParaRPr lang="en-US" sz="1999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30691" y="4921544"/>
            <a:ext cx="3086100" cy="2075136"/>
            <a:chOff x="0" y="0"/>
            <a:chExt cx="736600" cy="495300"/>
          </a:xfrm>
        </p:grpSpPr>
        <p:sp>
          <p:nvSpPr>
            <p:cNvPr id="51" name="Freeform 51"/>
            <p:cNvSpPr/>
            <p:nvPr/>
          </p:nvSpPr>
          <p:spPr>
            <a:xfrm>
              <a:off x="13992" y="0"/>
              <a:ext cx="708616" cy="495300"/>
            </a:xfrm>
            <a:custGeom>
              <a:avLst/>
              <a:gdLst/>
              <a:ahLst/>
              <a:cxnLst/>
              <a:rect l="l" t="t" r="r" b="b"/>
              <a:pathLst>
                <a:path w="708616" h="495300">
                  <a:moveTo>
                    <a:pt x="254844" y="0"/>
                  </a:moveTo>
                  <a:lnTo>
                    <a:pt x="683959" y="0"/>
                  </a:lnTo>
                  <a:cubicBezTo>
                    <a:pt x="692379" y="0"/>
                    <a:pt x="700217" y="4297"/>
                    <a:pt x="704746" y="11395"/>
                  </a:cubicBezTo>
                  <a:cubicBezTo>
                    <a:pt x="709275" y="18494"/>
                    <a:pt x="709868" y="27413"/>
                    <a:pt x="706319" y="35049"/>
                  </a:cubicBezTo>
                  <a:lnTo>
                    <a:pt x="508709" y="460251"/>
                  </a:lnTo>
                  <a:cubicBezTo>
                    <a:pt x="498775" y="481627"/>
                    <a:pt x="477343" y="495300"/>
                    <a:pt x="453772" y="495300"/>
                  </a:cubicBezTo>
                  <a:lnTo>
                    <a:pt x="24657" y="495300"/>
                  </a:lnTo>
                  <a:cubicBezTo>
                    <a:pt x="16237" y="495300"/>
                    <a:pt x="8399" y="491003"/>
                    <a:pt x="3870" y="483905"/>
                  </a:cubicBezTo>
                  <a:cubicBezTo>
                    <a:pt x="-659" y="476806"/>
                    <a:pt x="-1252" y="467887"/>
                    <a:pt x="2297" y="460251"/>
                  </a:cubicBezTo>
                  <a:lnTo>
                    <a:pt x="199907" y="35049"/>
                  </a:lnTo>
                  <a:cubicBezTo>
                    <a:pt x="209841" y="13673"/>
                    <a:pt x="231273" y="0"/>
                    <a:pt x="2548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4A9FF">
                    <a:alpha val="100000"/>
                  </a:srgbClr>
                </a:gs>
                <a:gs pos="100000">
                  <a:srgbClr val="F5F8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2" name="TextBox 52"/>
            <p:cNvSpPr txBox="1"/>
            <p:nvPr/>
          </p:nvSpPr>
          <p:spPr>
            <a:xfrm>
              <a:off x="254000" y="-38100"/>
              <a:ext cx="2286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9"/>
                </a:lnSpc>
              </a:pPr>
              <a:endParaRPr/>
            </a:p>
          </p:txBody>
        </p:sp>
      </p:grpSp>
      <p:sp>
        <p:nvSpPr>
          <p:cNvPr id="53" name="AutoShape 53"/>
          <p:cNvSpPr/>
          <p:nvPr/>
        </p:nvSpPr>
        <p:spPr>
          <a:xfrm flipH="1">
            <a:off x="2918484" y="4042371"/>
            <a:ext cx="671120" cy="752867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4" name="AutoShape 54"/>
          <p:cNvSpPr/>
          <p:nvPr/>
        </p:nvSpPr>
        <p:spPr>
          <a:xfrm>
            <a:off x="5085623" y="3954408"/>
            <a:ext cx="22889" cy="963371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5" name="AutoShape 55"/>
          <p:cNvSpPr/>
          <p:nvPr/>
        </p:nvSpPr>
        <p:spPr>
          <a:xfrm>
            <a:off x="7194251" y="3954408"/>
            <a:ext cx="273598" cy="809388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6" name="AutoShape 56"/>
          <p:cNvSpPr/>
          <p:nvPr/>
        </p:nvSpPr>
        <p:spPr>
          <a:xfrm>
            <a:off x="8436120" y="3875058"/>
            <a:ext cx="964406" cy="10296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7" name="TextBox 57"/>
          <p:cNvSpPr txBox="1"/>
          <p:nvPr/>
        </p:nvSpPr>
        <p:spPr>
          <a:xfrm>
            <a:off x="1247463" y="698548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якість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та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доступність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медичних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послуг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6251973" y="934085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охорона здоров’я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24948" y="5036496"/>
            <a:ext cx="2332733" cy="148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КНП </a:t>
            </a:r>
          </a:p>
          <a:p>
            <a:pPr algn="ctr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„Звягельська багатопрофільна лікарня “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483701" y="5222234"/>
            <a:ext cx="2332733" cy="110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КНП „Стоматологічна поліклініка“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024282" y="5407971"/>
            <a:ext cx="2332733" cy="73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КНП</a:t>
            </a:r>
          </a:p>
          <a:p>
            <a:pPr algn="ctr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„ЦПМСД“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480839" y="5377162"/>
            <a:ext cx="2332733" cy="110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Інші </a:t>
            </a:r>
          </a:p>
          <a:p>
            <a:pPr algn="ctr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програми і заходи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505034" y="2318093"/>
            <a:ext cx="1526319" cy="35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тис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.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грн</a:t>
            </a:r>
            <a:endParaRPr lang="en-US" sz="1900" b="1" dirty="0">
              <a:solidFill>
                <a:srgbClr val="000000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35508" y="1042384"/>
            <a:ext cx="17245413" cy="8720637"/>
            <a:chOff x="0" y="0"/>
            <a:chExt cx="4542002" cy="22562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42002" cy="2256263"/>
            </a:xfrm>
            <a:custGeom>
              <a:avLst/>
              <a:gdLst/>
              <a:ahLst/>
              <a:cxnLst/>
              <a:rect l="l" t="t" r="r" b="b"/>
              <a:pathLst>
                <a:path w="4542002" h="2256263">
                  <a:moveTo>
                    <a:pt x="0" y="0"/>
                  </a:moveTo>
                  <a:lnTo>
                    <a:pt x="4542002" y="0"/>
                  </a:lnTo>
                  <a:lnTo>
                    <a:pt x="4542002" y="2256263"/>
                  </a:lnTo>
                  <a:lnTo>
                    <a:pt x="0" y="2256263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542002" cy="229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268193" y="10287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595449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47814" y="2014118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965840" y="4733633"/>
            <a:ext cx="1397062" cy="2794124"/>
          </a:xfrm>
          <a:custGeom>
            <a:avLst/>
            <a:gdLst/>
            <a:ahLst/>
            <a:cxnLst/>
            <a:rect l="l" t="t" r="r" b="b"/>
            <a:pathLst>
              <a:path w="1397062" h="2794124">
                <a:moveTo>
                  <a:pt x="0" y="0"/>
                </a:moveTo>
                <a:lnTo>
                  <a:pt x="1397063" y="0"/>
                </a:lnTo>
                <a:lnTo>
                  <a:pt x="1397063" y="2794125"/>
                </a:lnTo>
                <a:lnTo>
                  <a:pt x="0" y="2794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3434543" y="4721606"/>
            <a:ext cx="1397062" cy="2794124"/>
          </a:xfrm>
          <a:custGeom>
            <a:avLst/>
            <a:gdLst/>
            <a:ahLst/>
            <a:cxnLst/>
            <a:rect l="l" t="t" r="r" b="b"/>
            <a:pathLst>
              <a:path w="1397062" h="2794124">
                <a:moveTo>
                  <a:pt x="1397062" y="0"/>
                </a:moveTo>
                <a:lnTo>
                  <a:pt x="0" y="0"/>
                </a:lnTo>
                <a:lnTo>
                  <a:pt x="0" y="2794125"/>
                </a:lnTo>
                <a:lnTo>
                  <a:pt x="1397062" y="2794125"/>
                </a:lnTo>
                <a:lnTo>
                  <a:pt x="139706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AutoShape 23"/>
          <p:cNvSpPr/>
          <p:nvPr/>
        </p:nvSpPr>
        <p:spPr>
          <a:xfrm>
            <a:off x="3711621" y="4540204"/>
            <a:ext cx="2321934" cy="25737"/>
          </a:xfrm>
          <a:prstGeom prst="line">
            <a:avLst/>
          </a:prstGeom>
          <a:ln w="18097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2954734" y="4495283"/>
            <a:ext cx="973523" cy="1413583"/>
          </a:xfrm>
          <a:prstGeom prst="line">
            <a:avLst/>
          </a:prstGeom>
          <a:ln w="1809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5882570" y="4530890"/>
            <a:ext cx="799424" cy="1527956"/>
          </a:xfrm>
          <a:prstGeom prst="line">
            <a:avLst/>
          </a:prstGeom>
          <a:ln w="1809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flipH="1">
            <a:off x="5819098" y="6006562"/>
            <a:ext cx="862896" cy="1863942"/>
          </a:xfrm>
          <a:prstGeom prst="line">
            <a:avLst/>
          </a:prstGeom>
          <a:ln w="1809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flipH="1" flipV="1">
            <a:off x="2978049" y="5723423"/>
            <a:ext cx="950208" cy="2118761"/>
          </a:xfrm>
          <a:prstGeom prst="line">
            <a:avLst/>
          </a:prstGeom>
          <a:ln w="180975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H="1">
            <a:off x="3713729" y="7723920"/>
            <a:ext cx="2322077" cy="0"/>
          </a:xfrm>
          <a:prstGeom prst="line">
            <a:avLst/>
          </a:prstGeom>
          <a:ln w="180975" cap="flat">
            <a:solidFill>
              <a:srgbClr val="8C52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3250195" y="1923103"/>
            <a:ext cx="2832760" cy="1765488"/>
          </a:xfrm>
          <a:custGeom>
            <a:avLst/>
            <a:gdLst/>
            <a:ahLst/>
            <a:cxnLst/>
            <a:rect l="l" t="t" r="r" b="b"/>
            <a:pathLst>
              <a:path w="2832760" h="1765488">
                <a:moveTo>
                  <a:pt x="0" y="0"/>
                </a:moveTo>
                <a:lnTo>
                  <a:pt x="2832761" y="0"/>
                </a:lnTo>
                <a:lnTo>
                  <a:pt x="2832761" y="1765488"/>
                </a:lnTo>
                <a:lnTo>
                  <a:pt x="0" y="17654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51778" y="2360475"/>
            <a:ext cx="2943123" cy="2107705"/>
          </a:xfrm>
          <a:custGeom>
            <a:avLst/>
            <a:gdLst/>
            <a:ahLst/>
            <a:cxnLst/>
            <a:rect l="l" t="t" r="r" b="b"/>
            <a:pathLst>
              <a:path w="2943123" h="2107705">
                <a:moveTo>
                  <a:pt x="0" y="0"/>
                </a:moveTo>
                <a:lnTo>
                  <a:pt x="2943123" y="0"/>
                </a:lnTo>
                <a:lnTo>
                  <a:pt x="2943123" y="2107705"/>
                </a:lnTo>
                <a:lnTo>
                  <a:pt x="0" y="21077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000290" y="3821941"/>
            <a:ext cx="1132784" cy="1132784"/>
          </a:xfrm>
          <a:custGeom>
            <a:avLst/>
            <a:gdLst/>
            <a:ahLst/>
            <a:cxnLst/>
            <a:rect l="l" t="t" r="r" b="b"/>
            <a:pathLst>
              <a:path w="1132784" h="1132784">
                <a:moveTo>
                  <a:pt x="0" y="0"/>
                </a:moveTo>
                <a:lnTo>
                  <a:pt x="1132784" y="0"/>
                </a:lnTo>
                <a:lnTo>
                  <a:pt x="1132784" y="1132784"/>
                </a:lnTo>
                <a:lnTo>
                  <a:pt x="0" y="11327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787508" y="4342437"/>
            <a:ext cx="7478254" cy="5485307"/>
          </a:xfrm>
          <a:custGeom>
            <a:avLst/>
            <a:gdLst/>
            <a:ahLst/>
            <a:cxnLst/>
            <a:rect l="l" t="t" r="r" b="b"/>
            <a:pathLst>
              <a:path w="7478254" h="5485307">
                <a:moveTo>
                  <a:pt x="0" y="0"/>
                </a:moveTo>
                <a:lnTo>
                  <a:pt x="7478254" y="0"/>
                </a:lnTo>
                <a:lnTo>
                  <a:pt x="7478254" y="5485308"/>
                </a:lnTo>
                <a:lnTo>
                  <a:pt x="0" y="548530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5046" r="-5046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785217" y="7899079"/>
            <a:ext cx="1864130" cy="1863942"/>
          </a:xfrm>
          <a:custGeom>
            <a:avLst/>
            <a:gdLst/>
            <a:ahLst/>
            <a:cxnLst/>
            <a:rect l="l" t="t" r="r" b="b"/>
            <a:pathLst>
              <a:path w="1864130" h="1863942">
                <a:moveTo>
                  <a:pt x="0" y="0"/>
                </a:moveTo>
                <a:lnTo>
                  <a:pt x="1864131" y="0"/>
                </a:lnTo>
                <a:lnTo>
                  <a:pt x="1864131" y="1863942"/>
                </a:lnTo>
                <a:lnTo>
                  <a:pt x="0" y="1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" b="-5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496253" y="7022937"/>
            <a:ext cx="2843892" cy="2036641"/>
          </a:xfrm>
          <a:custGeom>
            <a:avLst/>
            <a:gdLst/>
            <a:ahLst/>
            <a:cxnLst/>
            <a:rect l="l" t="t" r="r" b="b"/>
            <a:pathLst>
              <a:path w="2843892" h="2036641">
                <a:moveTo>
                  <a:pt x="0" y="0"/>
                </a:moveTo>
                <a:lnTo>
                  <a:pt x="2843892" y="0"/>
                </a:lnTo>
                <a:lnTo>
                  <a:pt x="2843892" y="2036641"/>
                </a:lnTo>
                <a:lnTo>
                  <a:pt x="0" y="20366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691997" y="7070381"/>
            <a:ext cx="1108464" cy="1108464"/>
          </a:xfrm>
          <a:custGeom>
            <a:avLst/>
            <a:gdLst/>
            <a:ahLst/>
            <a:cxnLst/>
            <a:rect l="l" t="t" r="r" b="b"/>
            <a:pathLst>
              <a:path w="1108464" h="1108464">
                <a:moveTo>
                  <a:pt x="0" y="0"/>
                </a:moveTo>
                <a:lnTo>
                  <a:pt x="1108465" y="0"/>
                </a:lnTo>
                <a:lnTo>
                  <a:pt x="1108465" y="1108464"/>
                </a:lnTo>
                <a:lnTo>
                  <a:pt x="0" y="11084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14358" y="6017427"/>
            <a:ext cx="2500126" cy="1668158"/>
          </a:xfrm>
          <a:custGeom>
            <a:avLst/>
            <a:gdLst/>
            <a:ahLst/>
            <a:cxnLst/>
            <a:rect l="l" t="t" r="r" b="b"/>
            <a:pathLst>
              <a:path w="2500126" h="1668158">
                <a:moveTo>
                  <a:pt x="0" y="0"/>
                </a:moveTo>
                <a:lnTo>
                  <a:pt x="2500126" y="0"/>
                </a:lnTo>
                <a:lnTo>
                  <a:pt x="2500126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699837" y="7543223"/>
            <a:ext cx="2997835" cy="2146887"/>
          </a:xfrm>
          <a:custGeom>
            <a:avLst/>
            <a:gdLst/>
            <a:ahLst/>
            <a:cxnLst/>
            <a:rect l="l" t="t" r="r" b="b"/>
            <a:pathLst>
              <a:path w="2997835" h="2146887">
                <a:moveTo>
                  <a:pt x="0" y="0"/>
                </a:moveTo>
                <a:lnTo>
                  <a:pt x="2997836" y="0"/>
                </a:lnTo>
                <a:lnTo>
                  <a:pt x="2997836" y="2146888"/>
                </a:lnTo>
                <a:lnTo>
                  <a:pt x="0" y="21468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117165" y="7137006"/>
            <a:ext cx="1108464" cy="1108464"/>
          </a:xfrm>
          <a:custGeom>
            <a:avLst/>
            <a:gdLst/>
            <a:ahLst/>
            <a:cxnLst/>
            <a:rect l="l" t="t" r="r" b="b"/>
            <a:pathLst>
              <a:path w="1108464" h="1108464">
                <a:moveTo>
                  <a:pt x="0" y="0"/>
                </a:moveTo>
                <a:lnTo>
                  <a:pt x="1108464" y="0"/>
                </a:lnTo>
                <a:lnTo>
                  <a:pt x="1108464" y="1108464"/>
                </a:lnTo>
                <a:lnTo>
                  <a:pt x="0" y="110846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970047" y="2371390"/>
            <a:ext cx="3492509" cy="1955805"/>
          </a:xfrm>
          <a:custGeom>
            <a:avLst/>
            <a:gdLst/>
            <a:ahLst/>
            <a:cxnLst/>
            <a:rect l="l" t="t" r="r" b="b"/>
            <a:pathLst>
              <a:path w="3492509" h="1955805">
                <a:moveTo>
                  <a:pt x="0" y="0"/>
                </a:moveTo>
                <a:lnTo>
                  <a:pt x="3492509" y="0"/>
                </a:lnTo>
                <a:lnTo>
                  <a:pt x="3492509" y="1955805"/>
                </a:lnTo>
                <a:lnTo>
                  <a:pt x="0" y="195580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357134" y="3030626"/>
            <a:ext cx="2891427" cy="2070683"/>
          </a:xfrm>
          <a:custGeom>
            <a:avLst/>
            <a:gdLst/>
            <a:ahLst/>
            <a:cxnLst/>
            <a:rect l="l" t="t" r="r" b="b"/>
            <a:pathLst>
              <a:path w="2891427" h="2070683">
                <a:moveTo>
                  <a:pt x="0" y="0"/>
                </a:moveTo>
                <a:lnTo>
                  <a:pt x="2891427" y="0"/>
                </a:lnTo>
                <a:lnTo>
                  <a:pt x="2891427" y="2070683"/>
                </a:lnTo>
                <a:lnTo>
                  <a:pt x="0" y="2070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695051" y="3940925"/>
            <a:ext cx="1224293" cy="1224293"/>
          </a:xfrm>
          <a:custGeom>
            <a:avLst/>
            <a:gdLst/>
            <a:ahLst/>
            <a:cxnLst/>
            <a:rect l="l" t="t" r="r" b="b"/>
            <a:pathLst>
              <a:path w="1224293" h="1224293">
                <a:moveTo>
                  <a:pt x="0" y="0"/>
                </a:moveTo>
                <a:lnTo>
                  <a:pt x="1224293" y="0"/>
                </a:lnTo>
                <a:lnTo>
                  <a:pt x="1224293" y="1224293"/>
                </a:lnTo>
                <a:lnTo>
                  <a:pt x="0" y="1224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4048538" y="5376830"/>
            <a:ext cx="1706931" cy="1499339"/>
            <a:chOff x="0" y="0"/>
            <a:chExt cx="925337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25337" cy="812800"/>
            </a:xfrm>
            <a:custGeom>
              <a:avLst/>
              <a:gdLst/>
              <a:ahLst/>
              <a:cxnLst/>
              <a:rect l="l" t="t" r="r" b="b"/>
              <a:pathLst>
                <a:path w="925337" h="812800">
                  <a:moveTo>
                    <a:pt x="462668" y="0"/>
                  </a:moveTo>
                  <a:cubicBezTo>
                    <a:pt x="207144" y="0"/>
                    <a:pt x="0" y="181951"/>
                    <a:pt x="0" y="406400"/>
                  </a:cubicBezTo>
                  <a:cubicBezTo>
                    <a:pt x="0" y="630849"/>
                    <a:pt x="207144" y="812800"/>
                    <a:pt x="462668" y="812800"/>
                  </a:cubicBezTo>
                  <a:cubicBezTo>
                    <a:pt x="718193" y="812800"/>
                    <a:pt x="925337" y="630849"/>
                    <a:pt x="925337" y="406400"/>
                  </a:cubicBezTo>
                  <a:cubicBezTo>
                    <a:pt x="925337" y="181951"/>
                    <a:pt x="718193" y="0"/>
                    <a:pt x="46266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86750" y="28575"/>
              <a:ext cx="751836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43 580,2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749409" y="1448016"/>
            <a:ext cx="10518784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соціальний захист та соціальне забезпечення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99860" y="1176236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соціальна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підтримка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населення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929971" y="2736638"/>
            <a:ext cx="2786736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Територіальний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центр соціального обслуговування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85637" y="7764431"/>
            <a:ext cx="2324713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Центр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комплексної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реабілітації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дітей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з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інвалідністю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810063" y="3447773"/>
            <a:ext cx="2123056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Міський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центр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соціальних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служб</a:t>
            </a:r>
            <a:endParaRPr lang="en-US" sz="2100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6846992" y="7268647"/>
            <a:ext cx="2123056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КЗ „Ветеранський простір Звягеля“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000290" y="4207675"/>
            <a:ext cx="113278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14 972,7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772842" y="4361314"/>
            <a:ext cx="113278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2 767,7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690943" y="7434543"/>
            <a:ext cx="113278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4 180,2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075288" y="7504304"/>
            <a:ext cx="113278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2 885,8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6146868" y="4181640"/>
            <a:ext cx="1081966" cy="33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19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00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28397" y="1232181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67992" y="2240145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53818" y="9612702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48974" y="3792071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189735" y="3699680"/>
            <a:ext cx="7569262" cy="5762101"/>
          </a:xfrm>
          <a:custGeom>
            <a:avLst/>
            <a:gdLst/>
            <a:ahLst/>
            <a:cxnLst/>
            <a:rect l="l" t="t" r="r" b="b"/>
            <a:pathLst>
              <a:path w="7569262" h="5762101">
                <a:moveTo>
                  <a:pt x="0" y="0"/>
                </a:moveTo>
                <a:lnTo>
                  <a:pt x="7569262" y="0"/>
                </a:lnTo>
                <a:lnTo>
                  <a:pt x="7569262" y="5762101"/>
                </a:lnTo>
                <a:lnTo>
                  <a:pt x="0" y="57621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51596" y="2803592"/>
            <a:ext cx="1164166" cy="116416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BB3C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1596" y="4005297"/>
            <a:ext cx="1164166" cy="116416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BB3C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14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9552" y="5232064"/>
            <a:ext cx="1648254" cy="1446566"/>
            <a:chOff x="-1" y="0"/>
            <a:chExt cx="1150782" cy="1009967"/>
          </a:xfrm>
        </p:grpSpPr>
        <p:sp>
          <p:nvSpPr>
            <p:cNvPr id="29" name="Freeform 29"/>
            <p:cNvSpPr/>
            <p:nvPr/>
          </p:nvSpPr>
          <p:spPr>
            <a:xfrm>
              <a:off x="-1" y="0"/>
              <a:ext cx="1150782" cy="1009967"/>
            </a:xfrm>
            <a:custGeom>
              <a:avLst/>
              <a:gdLst/>
              <a:ahLst/>
              <a:cxnLst/>
              <a:rect l="l" t="t" r="r" b="b"/>
              <a:pathLst>
                <a:path w="1150782" h="1009967">
                  <a:moveTo>
                    <a:pt x="575391" y="0"/>
                  </a:moveTo>
                  <a:lnTo>
                    <a:pt x="1150782" y="504984"/>
                  </a:lnTo>
                  <a:lnTo>
                    <a:pt x="575391" y="1009967"/>
                  </a:lnTo>
                  <a:lnTo>
                    <a:pt x="0" y="504984"/>
                  </a:lnTo>
                  <a:lnTo>
                    <a:pt x="575391" y="0"/>
                  </a:lnTo>
                  <a:close/>
                </a:path>
              </a:pathLst>
            </a:custGeom>
            <a:solidFill>
              <a:srgbClr val="3BB3C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97790" y="125963"/>
              <a:ext cx="868495" cy="710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57 235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948974" y="5075639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930574" y="6745306"/>
            <a:ext cx="1406210" cy="1234140"/>
            <a:chOff x="0" y="0"/>
            <a:chExt cx="1150782" cy="100996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50782" cy="1009967"/>
            </a:xfrm>
            <a:custGeom>
              <a:avLst/>
              <a:gdLst/>
              <a:ahLst/>
              <a:cxnLst/>
              <a:rect l="l" t="t" r="r" b="b"/>
              <a:pathLst>
                <a:path w="1150782" h="1009967">
                  <a:moveTo>
                    <a:pt x="575391" y="0"/>
                  </a:moveTo>
                  <a:lnTo>
                    <a:pt x="1150782" y="504984"/>
                  </a:lnTo>
                  <a:lnTo>
                    <a:pt x="575391" y="1009967"/>
                  </a:lnTo>
                  <a:lnTo>
                    <a:pt x="0" y="504984"/>
                  </a:lnTo>
                  <a:lnTo>
                    <a:pt x="575391" y="0"/>
                  </a:lnTo>
                  <a:close/>
                </a:path>
              </a:pathLst>
            </a:custGeom>
            <a:solidFill>
              <a:srgbClr val="3BB3CD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97791" y="125963"/>
              <a:ext cx="755200" cy="710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2 100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1948974" y="6482906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930574" y="8046121"/>
            <a:ext cx="1406210" cy="1234140"/>
            <a:chOff x="0" y="0"/>
            <a:chExt cx="1150782" cy="100996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50782" cy="1009967"/>
            </a:xfrm>
            <a:custGeom>
              <a:avLst/>
              <a:gdLst/>
              <a:ahLst/>
              <a:cxnLst/>
              <a:rect l="l" t="t" r="r" b="b"/>
              <a:pathLst>
                <a:path w="1150782" h="1009967">
                  <a:moveTo>
                    <a:pt x="575391" y="0"/>
                  </a:moveTo>
                  <a:lnTo>
                    <a:pt x="1150782" y="504984"/>
                  </a:lnTo>
                  <a:lnTo>
                    <a:pt x="575391" y="1009967"/>
                  </a:lnTo>
                  <a:lnTo>
                    <a:pt x="0" y="504984"/>
                  </a:lnTo>
                  <a:lnTo>
                    <a:pt x="575391" y="0"/>
                  </a:lnTo>
                  <a:close/>
                </a:path>
              </a:pathLst>
            </a:custGeom>
            <a:solidFill>
              <a:srgbClr val="3BB3C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97791" y="125963"/>
              <a:ext cx="755200" cy="710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13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2215762" y="7720176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8"/>
                </a:lnTo>
                <a:lnTo>
                  <a:pt x="0" y="391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111951" y="1232181"/>
            <a:ext cx="4647047" cy="2422889"/>
          </a:xfrm>
          <a:custGeom>
            <a:avLst/>
            <a:gdLst/>
            <a:ahLst/>
            <a:cxnLst/>
            <a:rect l="l" t="t" r="r" b="b"/>
            <a:pathLst>
              <a:path w="4647047" h="2422889">
                <a:moveTo>
                  <a:pt x="0" y="0"/>
                </a:moveTo>
                <a:lnTo>
                  <a:pt x="4647046" y="0"/>
                </a:lnTo>
                <a:lnTo>
                  <a:pt x="4647046" y="2422889"/>
                </a:lnTo>
                <a:lnTo>
                  <a:pt x="0" y="2422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571" b="-16857"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478648" y="1691296"/>
            <a:ext cx="7547174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звягельська міська територіальна громада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10275" y="3077065"/>
            <a:ext cx="5283919" cy="5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Старостинсьих округів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610275" y="4278770"/>
            <a:ext cx="5283919" cy="5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Населених пунктів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610275" y="5646737"/>
            <a:ext cx="5283919" cy="5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Чисельність населення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610275" y="7007705"/>
            <a:ext cx="5618847" cy="5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Внутрішньо переміщених осіб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10275" y="8354580"/>
            <a:ext cx="5618847" cy="51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Промислових підприємств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36289" y="911152"/>
            <a:ext cx="17015422" cy="8721608"/>
            <a:chOff x="0" y="0"/>
            <a:chExt cx="4481428" cy="22970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81428" cy="2297049"/>
            </a:xfrm>
            <a:custGeom>
              <a:avLst/>
              <a:gdLst/>
              <a:ahLst/>
              <a:cxnLst/>
              <a:rect l="l" t="t" r="r" b="b"/>
              <a:pathLst>
                <a:path w="4481428" h="2297049">
                  <a:moveTo>
                    <a:pt x="0" y="0"/>
                  </a:moveTo>
                  <a:lnTo>
                    <a:pt x="4481428" y="0"/>
                  </a:lnTo>
                  <a:lnTo>
                    <a:pt x="4481428" y="2297049"/>
                  </a:lnTo>
                  <a:lnTo>
                    <a:pt x="0" y="2297049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81428" cy="2335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20298" y="939727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595449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8"/>
                </a:lnTo>
                <a:lnTo>
                  <a:pt x="1678117" y="674298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53488" y="2009429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347182" y="2400878"/>
            <a:ext cx="5831329" cy="1249347"/>
            <a:chOff x="0" y="0"/>
            <a:chExt cx="1535823" cy="3290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35823" cy="329046"/>
            </a:xfrm>
            <a:custGeom>
              <a:avLst/>
              <a:gdLst/>
              <a:ahLst/>
              <a:cxnLst/>
              <a:rect l="l" t="t" r="r" b="b"/>
              <a:pathLst>
                <a:path w="1535823" h="329046">
                  <a:moveTo>
                    <a:pt x="1332623" y="0"/>
                  </a:moveTo>
                  <a:lnTo>
                    <a:pt x="0" y="0"/>
                  </a:lnTo>
                  <a:lnTo>
                    <a:pt x="0" y="329046"/>
                  </a:lnTo>
                  <a:lnTo>
                    <a:pt x="1332623" y="329046"/>
                  </a:lnTo>
                  <a:lnTo>
                    <a:pt x="1535823" y="164523"/>
                  </a:lnTo>
                  <a:lnTo>
                    <a:pt x="1332623" y="0"/>
                  </a:lnTo>
                  <a:close/>
                </a:path>
              </a:pathLst>
            </a:custGeom>
            <a:gradFill rotWithShape="1">
              <a:gsLst>
                <a:gs pos="0">
                  <a:srgbClr val="84A9FF">
                    <a:alpha val="100000"/>
                  </a:srgbClr>
                </a:gs>
                <a:gs pos="100000">
                  <a:srgbClr val="F5F8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21523" cy="367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80965" y="6230434"/>
            <a:ext cx="5005815" cy="1018865"/>
            <a:chOff x="0" y="0"/>
            <a:chExt cx="1318404" cy="2683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18404" cy="268343"/>
            </a:xfrm>
            <a:custGeom>
              <a:avLst/>
              <a:gdLst/>
              <a:ahLst/>
              <a:cxnLst/>
              <a:rect l="l" t="t" r="r" b="b"/>
              <a:pathLst>
                <a:path w="1318404" h="268343">
                  <a:moveTo>
                    <a:pt x="1115204" y="0"/>
                  </a:moveTo>
                  <a:lnTo>
                    <a:pt x="0" y="0"/>
                  </a:lnTo>
                  <a:lnTo>
                    <a:pt x="0" y="268343"/>
                  </a:lnTo>
                  <a:lnTo>
                    <a:pt x="1115204" y="268343"/>
                  </a:lnTo>
                  <a:lnTo>
                    <a:pt x="1318404" y="134171"/>
                  </a:lnTo>
                  <a:lnTo>
                    <a:pt x="111520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04104" cy="306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42638" y="5063899"/>
            <a:ext cx="6407933" cy="1014134"/>
            <a:chOff x="0" y="0"/>
            <a:chExt cx="1687686" cy="2670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87686" cy="267097"/>
            </a:xfrm>
            <a:custGeom>
              <a:avLst/>
              <a:gdLst/>
              <a:ahLst/>
              <a:cxnLst/>
              <a:rect l="l" t="t" r="r" b="b"/>
              <a:pathLst>
                <a:path w="1687686" h="267097">
                  <a:moveTo>
                    <a:pt x="1484486" y="0"/>
                  </a:moveTo>
                  <a:lnTo>
                    <a:pt x="0" y="0"/>
                  </a:lnTo>
                  <a:lnTo>
                    <a:pt x="0" y="267097"/>
                  </a:lnTo>
                  <a:lnTo>
                    <a:pt x="1484486" y="267097"/>
                  </a:lnTo>
                  <a:lnTo>
                    <a:pt x="1687686" y="133549"/>
                  </a:lnTo>
                  <a:lnTo>
                    <a:pt x="1484486" y="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573386" cy="305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33679" y="3819611"/>
            <a:ext cx="5814103" cy="1095065"/>
            <a:chOff x="0" y="0"/>
            <a:chExt cx="1531286" cy="28841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31286" cy="288412"/>
            </a:xfrm>
            <a:custGeom>
              <a:avLst/>
              <a:gdLst/>
              <a:ahLst/>
              <a:cxnLst/>
              <a:rect l="l" t="t" r="r" b="b"/>
              <a:pathLst>
                <a:path w="1531286" h="288412">
                  <a:moveTo>
                    <a:pt x="1328086" y="0"/>
                  </a:moveTo>
                  <a:lnTo>
                    <a:pt x="0" y="0"/>
                  </a:lnTo>
                  <a:lnTo>
                    <a:pt x="0" y="288412"/>
                  </a:lnTo>
                  <a:lnTo>
                    <a:pt x="1328086" y="288412"/>
                  </a:lnTo>
                  <a:lnTo>
                    <a:pt x="1531286" y="144206"/>
                  </a:lnTo>
                  <a:lnTo>
                    <a:pt x="1328086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416986" cy="326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47182" y="7426183"/>
            <a:ext cx="5251926" cy="923615"/>
            <a:chOff x="0" y="0"/>
            <a:chExt cx="1383223" cy="24325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83223" cy="243257"/>
            </a:xfrm>
            <a:custGeom>
              <a:avLst/>
              <a:gdLst/>
              <a:ahLst/>
              <a:cxnLst/>
              <a:rect l="l" t="t" r="r" b="b"/>
              <a:pathLst>
                <a:path w="1383223" h="243257">
                  <a:moveTo>
                    <a:pt x="1180023" y="0"/>
                  </a:moveTo>
                  <a:lnTo>
                    <a:pt x="0" y="0"/>
                  </a:lnTo>
                  <a:lnTo>
                    <a:pt x="0" y="243257"/>
                  </a:lnTo>
                  <a:lnTo>
                    <a:pt x="1180023" y="243257"/>
                  </a:lnTo>
                  <a:lnTo>
                    <a:pt x="1383223" y="121628"/>
                  </a:lnTo>
                  <a:lnTo>
                    <a:pt x="1180023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268923" cy="28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123446" y="8415469"/>
            <a:ext cx="5251926" cy="923615"/>
            <a:chOff x="0" y="0"/>
            <a:chExt cx="1383223" cy="24325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383223" cy="243257"/>
            </a:xfrm>
            <a:custGeom>
              <a:avLst/>
              <a:gdLst/>
              <a:ahLst/>
              <a:cxnLst/>
              <a:rect l="l" t="t" r="r" b="b"/>
              <a:pathLst>
                <a:path w="1383223" h="243257">
                  <a:moveTo>
                    <a:pt x="1180023" y="0"/>
                  </a:moveTo>
                  <a:lnTo>
                    <a:pt x="0" y="0"/>
                  </a:lnTo>
                  <a:lnTo>
                    <a:pt x="0" y="243257"/>
                  </a:lnTo>
                  <a:lnTo>
                    <a:pt x="1180023" y="243257"/>
                  </a:lnTo>
                  <a:lnTo>
                    <a:pt x="1383223" y="121628"/>
                  </a:lnTo>
                  <a:lnTo>
                    <a:pt x="118002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268923" cy="28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10066083" y="2400878"/>
            <a:ext cx="5996557" cy="1249347"/>
            <a:chOff x="0" y="0"/>
            <a:chExt cx="1579340" cy="32904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79340" cy="329046"/>
            </a:xfrm>
            <a:custGeom>
              <a:avLst/>
              <a:gdLst/>
              <a:ahLst/>
              <a:cxnLst/>
              <a:rect l="l" t="t" r="r" b="b"/>
              <a:pathLst>
                <a:path w="1579340" h="329046">
                  <a:moveTo>
                    <a:pt x="1376140" y="0"/>
                  </a:moveTo>
                  <a:lnTo>
                    <a:pt x="0" y="0"/>
                  </a:lnTo>
                  <a:lnTo>
                    <a:pt x="0" y="329046"/>
                  </a:lnTo>
                  <a:lnTo>
                    <a:pt x="1376140" y="329046"/>
                  </a:lnTo>
                  <a:lnTo>
                    <a:pt x="1579340" y="164523"/>
                  </a:lnTo>
                  <a:lnTo>
                    <a:pt x="1376140" y="0"/>
                  </a:lnTo>
                  <a:close/>
                </a:path>
              </a:pathLst>
            </a:custGeom>
            <a:gradFill rotWithShape="1">
              <a:gsLst>
                <a:gs pos="0">
                  <a:srgbClr val="7AF6EE">
                    <a:alpha val="100000"/>
                  </a:srgbClr>
                </a:gs>
                <a:gs pos="100000">
                  <a:srgbClr val="EAFFF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465040" cy="367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10800000">
            <a:off x="10767934" y="3783575"/>
            <a:ext cx="5980580" cy="1072440"/>
            <a:chOff x="0" y="0"/>
            <a:chExt cx="1575132" cy="28245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75132" cy="282453"/>
            </a:xfrm>
            <a:custGeom>
              <a:avLst/>
              <a:gdLst/>
              <a:ahLst/>
              <a:cxnLst/>
              <a:rect l="l" t="t" r="r" b="b"/>
              <a:pathLst>
                <a:path w="1575132" h="282453">
                  <a:moveTo>
                    <a:pt x="1371932" y="0"/>
                  </a:moveTo>
                  <a:lnTo>
                    <a:pt x="0" y="0"/>
                  </a:lnTo>
                  <a:lnTo>
                    <a:pt x="0" y="282453"/>
                  </a:lnTo>
                  <a:lnTo>
                    <a:pt x="1371932" y="282453"/>
                  </a:lnTo>
                  <a:lnTo>
                    <a:pt x="1575132" y="141227"/>
                  </a:lnTo>
                  <a:lnTo>
                    <a:pt x="1371932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460832" cy="320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-10800000">
            <a:off x="11422398" y="5005014"/>
            <a:ext cx="5806436" cy="923615"/>
            <a:chOff x="0" y="0"/>
            <a:chExt cx="1529267" cy="24325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529267" cy="243257"/>
            </a:xfrm>
            <a:custGeom>
              <a:avLst/>
              <a:gdLst/>
              <a:ahLst/>
              <a:cxnLst/>
              <a:rect l="l" t="t" r="r" b="b"/>
              <a:pathLst>
                <a:path w="1529267" h="243257">
                  <a:moveTo>
                    <a:pt x="1326067" y="0"/>
                  </a:moveTo>
                  <a:lnTo>
                    <a:pt x="0" y="0"/>
                  </a:lnTo>
                  <a:lnTo>
                    <a:pt x="0" y="243257"/>
                  </a:lnTo>
                  <a:lnTo>
                    <a:pt x="1326067" y="243257"/>
                  </a:lnTo>
                  <a:lnTo>
                    <a:pt x="1529267" y="121628"/>
                  </a:lnTo>
                  <a:lnTo>
                    <a:pt x="1326067" y="0"/>
                  </a:lnTo>
                  <a:close/>
                </a:path>
              </a:pathLst>
            </a:custGeom>
            <a:gradFill rotWithShape="1">
              <a:gsLst>
                <a:gs pos="0">
                  <a:srgbClr val="84A9FF">
                    <a:alpha val="100000"/>
                  </a:srgbClr>
                </a:gs>
                <a:gs pos="100000">
                  <a:srgbClr val="F5F8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414967" cy="28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 rot="-10800000">
            <a:off x="11791326" y="6093102"/>
            <a:ext cx="5256138" cy="953306"/>
            <a:chOff x="0" y="0"/>
            <a:chExt cx="1384333" cy="25107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84333" cy="251077"/>
            </a:xfrm>
            <a:custGeom>
              <a:avLst/>
              <a:gdLst/>
              <a:ahLst/>
              <a:cxnLst/>
              <a:rect l="l" t="t" r="r" b="b"/>
              <a:pathLst>
                <a:path w="1384333" h="251077">
                  <a:moveTo>
                    <a:pt x="1181133" y="0"/>
                  </a:moveTo>
                  <a:lnTo>
                    <a:pt x="0" y="0"/>
                  </a:lnTo>
                  <a:lnTo>
                    <a:pt x="0" y="251077"/>
                  </a:lnTo>
                  <a:lnTo>
                    <a:pt x="1181133" y="251077"/>
                  </a:lnTo>
                  <a:lnTo>
                    <a:pt x="1384333" y="125538"/>
                  </a:lnTo>
                  <a:lnTo>
                    <a:pt x="118113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270033" cy="289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 rot="-10800000">
            <a:off x="11199756" y="7246434"/>
            <a:ext cx="5363799" cy="923615"/>
            <a:chOff x="0" y="0"/>
            <a:chExt cx="1412688" cy="243257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412688" cy="243257"/>
            </a:xfrm>
            <a:custGeom>
              <a:avLst/>
              <a:gdLst/>
              <a:ahLst/>
              <a:cxnLst/>
              <a:rect l="l" t="t" r="r" b="b"/>
              <a:pathLst>
                <a:path w="1412688" h="243257">
                  <a:moveTo>
                    <a:pt x="1209488" y="0"/>
                  </a:moveTo>
                  <a:lnTo>
                    <a:pt x="0" y="0"/>
                  </a:lnTo>
                  <a:lnTo>
                    <a:pt x="0" y="243257"/>
                  </a:lnTo>
                  <a:lnTo>
                    <a:pt x="1209488" y="243257"/>
                  </a:lnTo>
                  <a:lnTo>
                    <a:pt x="1412688" y="121628"/>
                  </a:lnTo>
                  <a:lnTo>
                    <a:pt x="120948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298388" cy="28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 rot="-10800000">
            <a:off x="10438399" y="8389123"/>
            <a:ext cx="5251926" cy="923615"/>
            <a:chOff x="0" y="0"/>
            <a:chExt cx="1383223" cy="24325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383223" cy="243257"/>
            </a:xfrm>
            <a:custGeom>
              <a:avLst/>
              <a:gdLst/>
              <a:ahLst/>
              <a:cxnLst/>
              <a:rect l="l" t="t" r="r" b="b"/>
              <a:pathLst>
                <a:path w="1383223" h="243257">
                  <a:moveTo>
                    <a:pt x="1180023" y="0"/>
                  </a:moveTo>
                  <a:lnTo>
                    <a:pt x="0" y="0"/>
                  </a:lnTo>
                  <a:lnTo>
                    <a:pt x="0" y="243257"/>
                  </a:lnTo>
                  <a:lnTo>
                    <a:pt x="1180023" y="243257"/>
                  </a:lnTo>
                  <a:lnTo>
                    <a:pt x="1383223" y="121628"/>
                  </a:lnTo>
                  <a:lnTo>
                    <a:pt x="118002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CF5">
                    <a:alpha val="100000"/>
                  </a:srgbClr>
                </a:gs>
                <a:gs pos="100000">
                  <a:srgbClr val="D8D5CA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268923" cy="28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604731" y="5098520"/>
            <a:ext cx="5548757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Надання пільг на оплату житлово- комунальних послуг (особам з  інвалідністю по зору, почесним 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6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громадянам, сім’ям загиблих)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518511" y="7322634"/>
            <a:ext cx="393317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Проведення загальноміських заходів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6933887" y="2323270"/>
            <a:ext cx="1404564" cy="1404564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461F4">
                    <a:alpha val="100000"/>
                  </a:srgbClr>
                </a:gs>
                <a:gs pos="100000">
                  <a:srgbClr val="81D8E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1" name="TextBox 61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8 505,0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11199756" y="2538824"/>
            <a:ext cx="4896545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Компенсація вартості проїзду та пільгове медичне обслуговування осіб, 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які постраждали внаслідок ЧАЕС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70725" y="6354259"/>
            <a:ext cx="361676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Видатки на соціальний захист ветеранів війни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5746007" y="4868684"/>
            <a:ext cx="1404564" cy="1404564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4898AB">
                    <a:alpha val="100000"/>
                  </a:srgbClr>
                </a:gs>
                <a:gs pos="100000">
                  <a:srgbClr val="90D46C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6" name="TextBox 66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2 518,0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517492" y="3600450"/>
            <a:ext cx="1404564" cy="1404564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4B9FF">
                    <a:alpha val="100000"/>
                  </a:srgbClr>
                </a:gs>
                <a:gs pos="100000">
                  <a:srgbClr val="E894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9" name="TextBox 69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274,0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7740079" y="4247620"/>
            <a:ext cx="3086100" cy="3086100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2" name="TextBox 72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953491" y="4635245"/>
            <a:ext cx="2671596" cy="2310851"/>
            <a:chOff x="0" y="0"/>
            <a:chExt cx="812800" cy="703048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703048"/>
            </a:xfrm>
            <a:custGeom>
              <a:avLst/>
              <a:gdLst/>
              <a:ahLst/>
              <a:cxnLst/>
              <a:rect l="l" t="t" r="r" b="b"/>
              <a:pathLst>
                <a:path w="812800" h="703048">
                  <a:moveTo>
                    <a:pt x="812800" y="351524"/>
                  </a:moveTo>
                  <a:lnTo>
                    <a:pt x="609600" y="703048"/>
                  </a:lnTo>
                  <a:lnTo>
                    <a:pt x="203200" y="703048"/>
                  </a:lnTo>
                  <a:lnTo>
                    <a:pt x="0" y="351524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51524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5" name="TextBox 75"/>
            <p:cNvSpPr txBox="1"/>
            <p:nvPr/>
          </p:nvSpPr>
          <p:spPr>
            <a:xfrm>
              <a:off x="114300" y="-66675"/>
              <a:ext cx="584200" cy="769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41 580,2</a:t>
              </a:r>
            </a:p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6335515" y="3664862"/>
            <a:ext cx="1404564" cy="1404564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19A5C">
                    <a:alpha val="100000"/>
                  </a:srgbClr>
                </a:gs>
                <a:gs pos="100000">
                  <a:srgbClr val="F9DB6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8" name="TextBox 78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1 000,0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017834" y="2323270"/>
            <a:ext cx="1404564" cy="1404564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81" name="TextBox 81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245,0 тис. грн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1199756" y="7046409"/>
            <a:ext cx="1385525" cy="1385525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19A5C">
                    <a:alpha val="100000"/>
                  </a:srgbClr>
                </a:gs>
                <a:gs pos="100000">
                  <a:srgbClr val="F9DB6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4" name="TextBox 84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40,0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0438399" y="8170048"/>
            <a:ext cx="1327582" cy="1327582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88888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6200000"/>
            </a:gradFill>
          </p:spPr>
        </p:sp>
        <p:sp>
          <p:nvSpPr>
            <p:cNvPr id="87" name="TextBox 87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7,8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1791326" y="5928628"/>
            <a:ext cx="1317805" cy="1317805"/>
            <a:chOff x="0" y="0"/>
            <a:chExt cx="812800" cy="8128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19A5C">
                    <a:alpha val="100000"/>
                  </a:srgbClr>
                </a:gs>
                <a:gs pos="100000">
                  <a:srgbClr val="F9DB6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0" name="TextBox 90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300,0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1229293" y="4856016"/>
            <a:ext cx="1289218" cy="1289218"/>
            <a:chOff x="0" y="0"/>
            <a:chExt cx="812800" cy="81280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461F4">
                    <a:alpha val="100000"/>
                  </a:srgbClr>
                </a:gs>
                <a:gs pos="100000">
                  <a:srgbClr val="81D8E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3" name="TextBox 93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5 205,0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7289272" y="8236068"/>
            <a:ext cx="1327582" cy="1327582"/>
            <a:chOff x="0" y="0"/>
            <a:chExt cx="812800" cy="812800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7C90">
                    <a:alpha val="100000"/>
                  </a:srgbClr>
                </a:gs>
                <a:gs pos="100000">
                  <a:srgbClr val="FFE1A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6" name="TextBox 96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29,0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6486780" y="7207108"/>
            <a:ext cx="1327582" cy="1327582"/>
            <a:chOff x="0" y="0"/>
            <a:chExt cx="812800" cy="812800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4B9FF">
                    <a:alpha val="100000"/>
                  </a:srgbClr>
                </a:gs>
                <a:gs pos="100000">
                  <a:srgbClr val="E894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9" name="TextBox 99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300,0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5159198" y="6098601"/>
            <a:ext cx="1327582" cy="1327582"/>
            <a:chOff x="0" y="0"/>
            <a:chExt cx="812800" cy="8128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B4B3F">
                    <a:alpha val="100000"/>
                  </a:srgbClr>
                </a:gs>
                <a:gs pos="100000">
                  <a:srgbClr val="F0945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2" name="TextBox 102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350,0 тис. грн</a:t>
              </a: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1783940" y="3871925"/>
            <a:ext cx="430802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Компенсації фізичним особам,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які надають соціальні послуги з догляду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2335022" y="3778458"/>
            <a:ext cx="393317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Фінансова підтримка Товариства Червоного Хреста України 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2889627" y="5105400"/>
            <a:ext cx="3619682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Матеріальна допомога громадянам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2347182" y="7643471"/>
            <a:ext cx="393317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Пільгове зубопротезування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3217399" y="8534734"/>
            <a:ext cx="393317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Поворотна фінансова допомога патронатним сім’ям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4291765" y="1440758"/>
            <a:ext cx="10518784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соціальний захист та соціальне забезпечення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671116" y="957875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соціальна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підтримка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населення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10" name="TextBox 110"/>
          <p:cNvSpPr txBox="1"/>
          <p:nvPr/>
        </p:nvSpPr>
        <p:spPr>
          <a:xfrm>
            <a:off x="2490960" y="2695987"/>
            <a:ext cx="424980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Пільгове перевезення автомобільним та залізничним транспортом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3118504" y="6155666"/>
            <a:ext cx="393317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Видатки на підтримку внутрішньо переміщених осіб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1757154" y="8468714"/>
            <a:ext cx="393317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Надання послуги  життєстійкості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47515" y="794722"/>
            <a:ext cx="16230600" cy="8649931"/>
            <a:chOff x="0" y="0"/>
            <a:chExt cx="4274726" cy="22781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278171"/>
            </a:xfrm>
            <a:custGeom>
              <a:avLst/>
              <a:gdLst/>
              <a:ahLst/>
              <a:cxnLst/>
              <a:rect l="l" t="t" r="r" b="b"/>
              <a:pathLst>
                <a:path w="4274726" h="2278171">
                  <a:moveTo>
                    <a:pt x="0" y="0"/>
                  </a:moveTo>
                  <a:lnTo>
                    <a:pt x="4274726" y="0"/>
                  </a:lnTo>
                  <a:lnTo>
                    <a:pt x="4274726" y="2278171"/>
                  </a:lnTo>
                  <a:lnTo>
                    <a:pt x="0" y="2278171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316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940389" y="754281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8921151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35515" y="1458643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4247965" y="4178002"/>
            <a:ext cx="4514850" cy="731520"/>
            <a:chOff x="0" y="0"/>
            <a:chExt cx="3762375" cy="609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4346783" y="417800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2" y="0"/>
                </a:lnTo>
                <a:lnTo>
                  <a:pt x="4416032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247965" y="3446482"/>
            <a:ext cx="4514850" cy="731520"/>
            <a:chOff x="0" y="0"/>
            <a:chExt cx="3762375" cy="6096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101493" y="5641042"/>
            <a:ext cx="4514850" cy="731520"/>
            <a:chOff x="0" y="0"/>
            <a:chExt cx="3762375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5200311" y="564104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2" y="0"/>
                </a:lnTo>
                <a:lnTo>
                  <a:pt x="4416032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5101493" y="4909522"/>
            <a:ext cx="4514850" cy="731520"/>
            <a:chOff x="0" y="0"/>
            <a:chExt cx="3762375" cy="6096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55195" y="7104082"/>
            <a:ext cx="4514850" cy="731520"/>
            <a:chOff x="0" y="0"/>
            <a:chExt cx="3762375" cy="6096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1D9D">
                    <a:alpha val="100000"/>
                  </a:srgbClr>
                </a:gs>
                <a:gs pos="100000">
                  <a:srgbClr val="FFEFD2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6054014" y="710408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1" y="0"/>
                </a:lnTo>
                <a:lnTo>
                  <a:pt x="4416031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5955195" y="6372562"/>
            <a:ext cx="4514850" cy="731520"/>
            <a:chOff x="0" y="0"/>
            <a:chExt cx="3762375" cy="6096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400568" y="2714962"/>
            <a:ext cx="4514850" cy="731520"/>
            <a:chOff x="0" y="0"/>
            <a:chExt cx="3762375" cy="6096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3499387" y="271496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1" y="0"/>
                </a:lnTo>
                <a:lnTo>
                  <a:pt x="4416031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3400568" y="1983442"/>
            <a:ext cx="4514850" cy="731520"/>
            <a:chOff x="0" y="0"/>
            <a:chExt cx="3762375" cy="6096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7AF6EE">
                    <a:alpha val="100000"/>
                  </a:srgbClr>
                </a:gs>
                <a:gs pos="100000">
                  <a:srgbClr val="EAFFF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8" name="TextBox 48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190235" y="1983442"/>
            <a:ext cx="1702447" cy="1463040"/>
            <a:chOff x="0" y="0"/>
            <a:chExt cx="812800" cy="6985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90500" cap="sq">
              <a:gradFill>
                <a:gsLst>
                  <a:gs pos="0">
                    <a:srgbClr val="8461F4">
                      <a:alpha val="100000"/>
                    </a:srgbClr>
                  </a:gs>
                  <a:gs pos="100000">
                    <a:srgbClr val="81D8E5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041459" y="3446482"/>
            <a:ext cx="1702447" cy="1463040"/>
            <a:chOff x="0" y="0"/>
            <a:chExt cx="812800" cy="6985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90500" cap="sq">
              <a:solidFill>
                <a:srgbClr val="FF914D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892682" y="4909522"/>
            <a:ext cx="1702447" cy="1463040"/>
            <a:chOff x="0" y="0"/>
            <a:chExt cx="812800" cy="6985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  <a:ln w="190500" cap="sq">
              <a:solidFill>
                <a:srgbClr val="11676A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743905" y="6372562"/>
            <a:ext cx="1702447" cy="1463040"/>
            <a:chOff x="0" y="0"/>
            <a:chExt cx="812800" cy="6985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F1D9D">
                    <a:alpha val="100000"/>
                  </a:srgbClr>
                </a:gs>
                <a:gs pos="100000">
                  <a:srgbClr val="FFEFD2">
                    <a:alpha val="100000"/>
                  </a:srgbClr>
                </a:gs>
              </a:gsLst>
              <a:lin ang="18900000"/>
            </a:gradFill>
            <a:ln w="1905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0" y="5275282"/>
            <a:ext cx="4847250" cy="4197500"/>
            <a:chOff x="0" y="0"/>
            <a:chExt cx="4282440" cy="37084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5"/>
              <a:stretch>
                <a:fillRect l="-2122" r="-2122"/>
              </a:stretch>
            </a:blipFill>
          </p:spPr>
        </p:sp>
      </p:grpSp>
      <p:grpSp>
        <p:nvGrpSpPr>
          <p:cNvPr id="63" name="Group 63"/>
          <p:cNvGrpSpPr/>
          <p:nvPr/>
        </p:nvGrpSpPr>
        <p:grpSpPr>
          <a:xfrm>
            <a:off x="1168191" y="4713460"/>
            <a:ext cx="2510868" cy="921306"/>
            <a:chOff x="0" y="0"/>
            <a:chExt cx="661299" cy="24264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661299" cy="242648"/>
            </a:xfrm>
            <a:custGeom>
              <a:avLst/>
              <a:gdLst/>
              <a:ahLst/>
              <a:cxnLst/>
              <a:rect l="l" t="t" r="r" b="b"/>
              <a:pathLst>
                <a:path w="661299" h="242648">
                  <a:moveTo>
                    <a:pt x="0" y="0"/>
                  </a:moveTo>
                  <a:lnTo>
                    <a:pt x="661299" y="0"/>
                  </a:lnTo>
                  <a:lnTo>
                    <a:pt x="661299" y="242648"/>
                  </a:lnTo>
                  <a:lnTo>
                    <a:pt x="0" y="242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57150"/>
              <a:ext cx="661299" cy="299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60 498,8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6749153" y="7755414"/>
            <a:ext cx="4514850" cy="731520"/>
            <a:chOff x="0" y="0"/>
            <a:chExt cx="3762375" cy="6096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68" name="TextBox 68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6749153" y="8486934"/>
            <a:ext cx="4514850" cy="731520"/>
            <a:chOff x="0" y="0"/>
            <a:chExt cx="3762375" cy="6096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8461F4">
                    <a:alpha val="100000"/>
                  </a:srgbClr>
                </a:gs>
                <a:gs pos="100000">
                  <a:srgbClr val="81D8E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1" name="TextBox 71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5595128" y="7819727"/>
            <a:ext cx="1702447" cy="1463040"/>
            <a:chOff x="0" y="0"/>
            <a:chExt cx="812800" cy="6985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8461F4">
                    <a:alpha val="100000"/>
                  </a:srgbClr>
                </a:gs>
                <a:gs pos="100000">
                  <a:srgbClr val="81D8E5">
                    <a:alpha val="100000"/>
                  </a:srgbClr>
                </a:gs>
              </a:gsLst>
              <a:lin ang="0"/>
            </a:gradFill>
            <a:ln w="190500" cap="sq">
              <a:gradFill>
                <a:gsLst>
                  <a:gs pos="0">
                    <a:srgbClr val="004AAD">
                      <a:alpha val="100000"/>
                    </a:srgbClr>
                  </a:gs>
                  <a:gs pos="100000">
                    <a:srgbClr val="CB6C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>
            <a:off x="9042175" y="1935960"/>
            <a:ext cx="2950633" cy="1493991"/>
          </a:xfrm>
          <a:custGeom>
            <a:avLst/>
            <a:gdLst/>
            <a:ahLst/>
            <a:cxnLst/>
            <a:rect l="l" t="t" r="r" b="b"/>
            <a:pathLst>
              <a:path w="2950633" h="1493991">
                <a:moveTo>
                  <a:pt x="0" y="0"/>
                </a:moveTo>
                <a:lnTo>
                  <a:pt x="2950633" y="0"/>
                </a:lnTo>
                <a:lnTo>
                  <a:pt x="2950633" y="1493992"/>
                </a:lnTo>
                <a:lnTo>
                  <a:pt x="0" y="14939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2935783" y="2714962"/>
            <a:ext cx="2444713" cy="1626846"/>
          </a:xfrm>
          <a:custGeom>
            <a:avLst/>
            <a:gdLst/>
            <a:ahLst/>
            <a:cxnLst/>
            <a:rect l="l" t="t" r="r" b="b"/>
            <a:pathLst>
              <a:path w="2444713" h="1626846">
                <a:moveTo>
                  <a:pt x="0" y="0"/>
                </a:moveTo>
                <a:lnTo>
                  <a:pt x="2444713" y="0"/>
                </a:lnTo>
                <a:lnTo>
                  <a:pt x="2444713" y="1626845"/>
                </a:lnTo>
                <a:lnTo>
                  <a:pt x="0" y="16268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10129682" y="4433906"/>
            <a:ext cx="2806101" cy="1938655"/>
          </a:xfrm>
          <a:custGeom>
            <a:avLst/>
            <a:gdLst/>
            <a:ahLst/>
            <a:cxnLst/>
            <a:rect l="l" t="t" r="r" b="b"/>
            <a:pathLst>
              <a:path w="2806101" h="1938655">
                <a:moveTo>
                  <a:pt x="0" y="0"/>
                </a:moveTo>
                <a:lnTo>
                  <a:pt x="2806101" y="0"/>
                </a:lnTo>
                <a:lnTo>
                  <a:pt x="2806101" y="1938656"/>
                </a:lnTo>
                <a:lnTo>
                  <a:pt x="0" y="19386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279" b="-4279"/>
            </a:stretch>
          </a:blipFill>
        </p:spPr>
      </p:sp>
      <p:sp>
        <p:nvSpPr>
          <p:cNvPr id="78" name="TextBox 78"/>
          <p:cNvSpPr txBox="1"/>
          <p:nvPr/>
        </p:nvSpPr>
        <p:spPr>
          <a:xfrm>
            <a:off x="5520928" y="904288"/>
            <a:ext cx="8776698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культура і мистецтво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670430" y="839807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доступність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культурних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послуг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4010746" y="2530812"/>
            <a:ext cx="329449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МІСЬКА БІБЛІОТЕКА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4837405" y="3705562"/>
            <a:ext cx="33752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МУЗЕЙ ЛЕСІ УКРАЇНКИ 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5595128" y="5109547"/>
            <a:ext cx="4211995" cy="112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699" spc="134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ПАЛАЦ КУЛЬТУРИ, БУДИНКИ КУЛЬТУРИ, КЛУБИ, КУЛЬТУРНО-ДОЗВІЛЛЄВИЙ ЦЕНТР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190235" y="2335611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8 057,7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4837405" y="4320170"/>
            <a:ext cx="33752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КРАЄЗНАВЧИЙ МУЗЕЙ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041459" y="3777316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4 948,1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892682" y="5350212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16 137,2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743905" y="6810712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24 307,4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614782" y="6962794"/>
            <a:ext cx="329449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ШКОЛА МИСТЕЦТВ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7572869" y="8291671"/>
            <a:ext cx="329449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ТУРИСТИЧНИЙ ЦЕНТР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5602794" y="8203902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883,2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91" name="Freeform 91"/>
          <p:cNvSpPr/>
          <p:nvPr/>
        </p:nvSpPr>
        <p:spPr>
          <a:xfrm>
            <a:off x="13366973" y="5868229"/>
            <a:ext cx="3319294" cy="1867103"/>
          </a:xfrm>
          <a:custGeom>
            <a:avLst/>
            <a:gdLst/>
            <a:ahLst/>
            <a:cxnLst/>
            <a:rect l="l" t="t" r="r" b="b"/>
            <a:pathLst>
              <a:path w="3319294" h="1867103">
                <a:moveTo>
                  <a:pt x="0" y="0"/>
                </a:moveTo>
                <a:lnTo>
                  <a:pt x="3319294" y="0"/>
                </a:lnTo>
                <a:lnTo>
                  <a:pt x="3319294" y="1867102"/>
                </a:lnTo>
                <a:lnTo>
                  <a:pt x="0" y="1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11238099" y="7735331"/>
            <a:ext cx="2619678" cy="1709321"/>
          </a:xfrm>
          <a:custGeom>
            <a:avLst/>
            <a:gdLst/>
            <a:ahLst/>
            <a:cxnLst/>
            <a:rect l="l" t="t" r="r" b="b"/>
            <a:pathLst>
              <a:path w="2619678" h="1709321">
                <a:moveTo>
                  <a:pt x="0" y="0"/>
                </a:moveTo>
                <a:lnTo>
                  <a:pt x="2619678" y="0"/>
                </a:lnTo>
                <a:lnTo>
                  <a:pt x="2619678" y="1709322"/>
                </a:lnTo>
                <a:lnTo>
                  <a:pt x="0" y="170932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7471" b="-7471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47515" y="794722"/>
            <a:ext cx="16339375" cy="8649931"/>
            <a:chOff x="0" y="0"/>
            <a:chExt cx="4303375" cy="22781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03375" cy="2278171"/>
            </a:xfrm>
            <a:custGeom>
              <a:avLst/>
              <a:gdLst/>
              <a:ahLst/>
              <a:cxnLst/>
              <a:rect l="l" t="t" r="r" b="b"/>
              <a:pathLst>
                <a:path w="4303375" h="2278171">
                  <a:moveTo>
                    <a:pt x="0" y="0"/>
                  </a:moveTo>
                  <a:lnTo>
                    <a:pt x="4303375" y="0"/>
                  </a:lnTo>
                  <a:lnTo>
                    <a:pt x="4303375" y="2278171"/>
                  </a:lnTo>
                  <a:lnTo>
                    <a:pt x="0" y="2278171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03375" cy="2316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917474" y="892584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444653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7"/>
                </a:lnTo>
                <a:lnTo>
                  <a:pt x="1678117" y="674297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257010" y="1607550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46783" y="417800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2" y="0"/>
                </a:lnTo>
                <a:lnTo>
                  <a:pt x="4416032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25018" y="2494299"/>
            <a:ext cx="8382447" cy="6922096"/>
          </a:xfrm>
          <a:custGeom>
            <a:avLst/>
            <a:gdLst/>
            <a:ahLst/>
            <a:cxnLst/>
            <a:rect l="l" t="t" r="r" b="b"/>
            <a:pathLst>
              <a:path w="8382447" h="6922096">
                <a:moveTo>
                  <a:pt x="0" y="0"/>
                </a:moveTo>
                <a:lnTo>
                  <a:pt x="8382448" y="0"/>
                </a:lnTo>
                <a:lnTo>
                  <a:pt x="8382448" y="6922096"/>
                </a:lnTo>
                <a:lnTo>
                  <a:pt x="0" y="69220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049" r="-9663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463994" y="5365309"/>
            <a:ext cx="4514850" cy="731520"/>
            <a:chOff x="0" y="0"/>
            <a:chExt cx="3762375" cy="60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D76BC">
                    <a:alpha val="100000"/>
                  </a:srgbClr>
                </a:gs>
                <a:gs pos="100000">
                  <a:srgbClr val="F9DA7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5200311" y="564104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2" y="0"/>
                </a:lnTo>
                <a:lnTo>
                  <a:pt x="4416032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5463994" y="4633789"/>
            <a:ext cx="4514850" cy="731520"/>
            <a:chOff x="0" y="0"/>
            <a:chExt cx="3762375" cy="6096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solidFill>
              <a:srgbClr val="FFC09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699770" y="7361749"/>
            <a:ext cx="4514850" cy="731520"/>
            <a:chOff x="0" y="0"/>
            <a:chExt cx="3762375" cy="6096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6150353" y="7105987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1" y="0"/>
                </a:lnTo>
                <a:lnTo>
                  <a:pt x="4416031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596685" y="6539339"/>
            <a:ext cx="4631625" cy="731520"/>
            <a:chOff x="0" y="0"/>
            <a:chExt cx="3859688" cy="6096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859688" cy="609600"/>
            </a:xfrm>
            <a:custGeom>
              <a:avLst/>
              <a:gdLst/>
              <a:ahLst/>
              <a:cxnLst/>
              <a:rect l="l" t="t" r="r" b="b"/>
              <a:pathLst>
                <a:path w="3859688" h="609600">
                  <a:moveTo>
                    <a:pt x="365648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859688" y="609600"/>
                  </a:lnTo>
                  <a:lnTo>
                    <a:pt x="3656488" y="0"/>
                  </a:lnTo>
                  <a:close/>
                </a:path>
              </a:pathLst>
            </a:custGeom>
            <a:solidFill>
              <a:srgbClr val="BFECAC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-28575"/>
              <a:ext cx="3656488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400568" y="2714962"/>
            <a:ext cx="4514850" cy="731520"/>
            <a:chOff x="0" y="0"/>
            <a:chExt cx="3762375" cy="6096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3499387" y="2714962"/>
            <a:ext cx="4416031" cy="227187"/>
          </a:xfrm>
          <a:custGeom>
            <a:avLst/>
            <a:gdLst/>
            <a:ahLst/>
            <a:cxnLst/>
            <a:rect l="l" t="t" r="r" b="b"/>
            <a:pathLst>
              <a:path w="4416031" h="227187">
                <a:moveTo>
                  <a:pt x="0" y="0"/>
                </a:moveTo>
                <a:lnTo>
                  <a:pt x="4416031" y="0"/>
                </a:lnTo>
                <a:lnTo>
                  <a:pt x="4416031" y="227187"/>
                </a:lnTo>
                <a:lnTo>
                  <a:pt x="0" y="22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9999"/>
            </a:blip>
            <a:stretch>
              <a:fillRect l="-51107" t="-1628112"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4596685" y="2682956"/>
            <a:ext cx="4514850" cy="731520"/>
            <a:chOff x="0" y="0"/>
            <a:chExt cx="3762375" cy="6096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355917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762375" y="609600"/>
                  </a:lnTo>
                  <a:lnTo>
                    <a:pt x="3559175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596685" y="3436957"/>
            <a:ext cx="4514850" cy="731520"/>
            <a:chOff x="0" y="0"/>
            <a:chExt cx="3762375" cy="6096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762375" cy="609600"/>
            </a:xfrm>
            <a:custGeom>
              <a:avLst/>
              <a:gdLst/>
              <a:ahLst/>
              <a:cxnLst/>
              <a:rect l="l" t="t" r="r" b="b"/>
              <a:pathLst>
                <a:path w="3762375" h="609600">
                  <a:moveTo>
                    <a:pt x="203200" y="0"/>
                  </a:moveTo>
                  <a:lnTo>
                    <a:pt x="3762375" y="0"/>
                  </a:lnTo>
                  <a:lnTo>
                    <a:pt x="355917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5271FF">
                    <a:alpha val="100000"/>
                  </a:srgbClr>
                </a:gs>
                <a:gs pos="50000">
                  <a:srgbClr val="FFA5FF">
                    <a:alpha val="100000"/>
                  </a:srgbClr>
                </a:gs>
                <a:gs pos="100000">
                  <a:srgbClr val="E5A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6" name="TextBox 46"/>
            <p:cNvSpPr txBox="1"/>
            <p:nvPr/>
          </p:nvSpPr>
          <p:spPr>
            <a:xfrm>
              <a:off x="101600" y="-28575"/>
              <a:ext cx="3559175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386351" y="2682956"/>
            <a:ext cx="1702447" cy="1463040"/>
            <a:chOff x="0" y="0"/>
            <a:chExt cx="812800" cy="6985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ln w="190500" cap="sq">
              <a:gradFill>
                <a:gsLst>
                  <a:gs pos="0">
                    <a:srgbClr val="5271FF">
                      <a:alpha val="100000"/>
                    </a:srgbClr>
                  </a:gs>
                  <a:gs pos="50000">
                    <a:srgbClr val="FFA5FF">
                      <a:alpha val="100000"/>
                    </a:srgbClr>
                  </a:gs>
                  <a:gs pos="100000">
                    <a:srgbClr val="E5A5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4346783" y="4633789"/>
            <a:ext cx="1702447" cy="1463040"/>
            <a:chOff x="0" y="0"/>
            <a:chExt cx="812800" cy="6985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ED76BC">
                    <a:alpha val="100000"/>
                  </a:srgbClr>
                </a:gs>
                <a:gs pos="100000">
                  <a:srgbClr val="F9DA73">
                    <a:alpha val="100000"/>
                  </a:srgbClr>
                </a:gs>
              </a:gsLst>
              <a:lin ang="0"/>
            </a:gradFill>
            <a:ln w="190500" cap="sq">
              <a:gradFill>
                <a:gsLst>
                  <a:gs pos="0">
                    <a:srgbClr val="EB4B3F">
                      <a:alpha val="100000"/>
                    </a:srgbClr>
                  </a:gs>
                  <a:gs pos="100000">
                    <a:srgbClr val="F0945B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386351" y="6601654"/>
            <a:ext cx="1746480" cy="1463040"/>
            <a:chOff x="0" y="0"/>
            <a:chExt cx="833823" cy="6985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33823" cy="698500"/>
            </a:xfrm>
            <a:custGeom>
              <a:avLst/>
              <a:gdLst/>
              <a:ahLst/>
              <a:cxnLst/>
              <a:rect l="l" t="t" r="r" b="b"/>
              <a:pathLst>
                <a:path w="833823" h="698500">
                  <a:moveTo>
                    <a:pt x="833823" y="349250"/>
                  </a:moveTo>
                  <a:lnTo>
                    <a:pt x="63062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30623" y="0"/>
                  </a:lnTo>
                  <a:lnTo>
                    <a:pt x="833823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  <a:ln w="190500" cap="sq">
              <a:solidFill>
                <a:srgbClr val="7ED957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114300" y="-28575"/>
              <a:ext cx="605223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09074" y="3782703"/>
            <a:ext cx="3837709" cy="3323283"/>
            <a:chOff x="0" y="0"/>
            <a:chExt cx="4282440" cy="3708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6"/>
              <a:stretch>
                <a:fillRect t="-7739" b="-7739"/>
              </a:stretch>
            </a:blipFill>
          </p:spPr>
        </p:sp>
      </p:grpSp>
      <p:sp>
        <p:nvSpPr>
          <p:cNvPr id="58" name="TextBox 58"/>
          <p:cNvSpPr txBox="1"/>
          <p:nvPr/>
        </p:nvSpPr>
        <p:spPr>
          <a:xfrm>
            <a:off x="3386351" y="3067131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4 180,2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72495" y="2889790"/>
            <a:ext cx="2510868" cy="921306"/>
            <a:chOff x="0" y="0"/>
            <a:chExt cx="661299" cy="24264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61299" cy="242648"/>
            </a:xfrm>
            <a:custGeom>
              <a:avLst/>
              <a:gdLst/>
              <a:ahLst/>
              <a:cxnLst/>
              <a:rect l="l" t="t" r="r" b="b"/>
              <a:pathLst>
                <a:path w="661299" h="242648">
                  <a:moveTo>
                    <a:pt x="0" y="0"/>
                  </a:moveTo>
                  <a:lnTo>
                    <a:pt x="661299" y="0"/>
                  </a:lnTo>
                  <a:lnTo>
                    <a:pt x="661299" y="242648"/>
                  </a:lnTo>
                  <a:lnTo>
                    <a:pt x="0" y="2426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57150"/>
              <a:ext cx="661299" cy="299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60 498,8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6178035" y="980488"/>
            <a:ext cx="8776698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культура і мистецтво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98373" y="838794"/>
            <a:ext cx="5204390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доступність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культурних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послуг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5309948" y="2982421"/>
            <a:ext cx="329449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ЦЕНТРАЛІЗОВАНА БУХГАЛТЕРІЯ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150353" y="5186239"/>
            <a:ext cx="4211995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699" spc="134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ЗАГАЛЬНОМІСЬКІ ЗАХОДИ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346783" y="4996556"/>
            <a:ext cx="170244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1 691,0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386351" y="6992813"/>
            <a:ext cx="174648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294,0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тис.грн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132831" y="6666022"/>
            <a:ext cx="436257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 spc="149">
                <a:solidFill>
                  <a:srgbClr val="40404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ФІНАНСОВЕ СТИМУЛЮВАННЯ ОБДАРОВАНИХ ДІТЕЙ, ІМЕННІ СТИПЕНДІЇ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5894019" y="2484518"/>
            <a:ext cx="98869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32836" y="1028700"/>
            <a:ext cx="16806784" cy="8575416"/>
            <a:chOff x="0" y="0"/>
            <a:chExt cx="4426478" cy="22585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26478" cy="2258546"/>
            </a:xfrm>
            <a:custGeom>
              <a:avLst/>
              <a:gdLst/>
              <a:ahLst/>
              <a:cxnLst/>
              <a:rect l="l" t="t" r="r" b="b"/>
              <a:pathLst>
                <a:path w="4426478" h="2258546">
                  <a:moveTo>
                    <a:pt x="0" y="0"/>
                  </a:moveTo>
                  <a:lnTo>
                    <a:pt x="4426478" y="0"/>
                  </a:lnTo>
                  <a:lnTo>
                    <a:pt x="4426478" y="2258546"/>
                  </a:lnTo>
                  <a:lnTo>
                    <a:pt x="0" y="2258546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296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778980" y="1048158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604116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7"/>
                </a:lnTo>
                <a:lnTo>
                  <a:pt x="1678117" y="674297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74492" y="1877943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3857777" y="3822616"/>
            <a:ext cx="3645360" cy="3414005"/>
            <a:chOff x="0" y="0"/>
            <a:chExt cx="812800" cy="7612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61215"/>
            </a:xfrm>
            <a:custGeom>
              <a:avLst/>
              <a:gdLst/>
              <a:ahLst/>
              <a:cxnLst/>
              <a:rect l="l" t="t" r="r" b="b"/>
              <a:pathLst>
                <a:path w="812800" h="761215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01195"/>
                  </a:lnTo>
                  <a:lnTo>
                    <a:pt x="160020" y="761215"/>
                  </a:lnTo>
                  <a:lnTo>
                    <a:pt x="652780" y="761215"/>
                  </a:lnTo>
                  <a:lnTo>
                    <a:pt x="812800" y="601195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blipFill>
              <a:blip r:embed="rId14"/>
              <a:stretch>
                <a:fillRect l="-21269" r="-2126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7011365" y="2653504"/>
            <a:ext cx="5725368" cy="951762"/>
            <a:chOff x="0" y="0"/>
            <a:chExt cx="812800" cy="1351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135117"/>
            </a:xfrm>
            <a:custGeom>
              <a:avLst/>
              <a:gdLst/>
              <a:ahLst/>
              <a:cxnLst/>
              <a:rect l="l" t="t" r="r" b="b"/>
              <a:pathLst>
                <a:path w="812800" h="135117">
                  <a:moveTo>
                    <a:pt x="609600" y="0"/>
                  </a:moveTo>
                  <a:cubicBezTo>
                    <a:pt x="721824" y="0"/>
                    <a:pt x="812800" y="30247"/>
                    <a:pt x="812800" y="67558"/>
                  </a:cubicBezTo>
                  <a:cubicBezTo>
                    <a:pt x="812800" y="104870"/>
                    <a:pt x="721824" y="135117"/>
                    <a:pt x="609600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Дитячо-юнацька спортивна школа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876169" y="2410406"/>
            <a:ext cx="1437960" cy="143796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7 654,4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60844" y="1248555"/>
            <a:ext cx="6119908" cy="44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здоровий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спосіб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життя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013042" y="1258080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фізична культура і спорт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651733" y="3822616"/>
            <a:ext cx="1437960" cy="143796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C6A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3 750,1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651733" y="5765400"/>
            <a:ext cx="1437960" cy="143796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DA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505,8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028569" y="7379496"/>
            <a:ext cx="1437960" cy="143796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763,0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тис. грн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774492" y="4065714"/>
            <a:ext cx="5725368" cy="951762"/>
            <a:chOff x="0" y="0"/>
            <a:chExt cx="812800" cy="13511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35117"/>
            </a:xfrm>
            <a:custGeom>
              <a:avLst/>
              <a:gdLst/>
              <a:ahLst/>
              <a:cxnLst/>
              <a:rect l="l" t="t" r="r" b="b"/>
              <a:pathLst>
                <a:path w="812800" h="135117">
                  <a:moveTo>
                    <a:pt x="609600" y="0"/>
                  </a:moveTo>
                  <a:cubicBezTo>
                    <a:pt x="721824" y="0"/>
                    <a:pt x="812800" y="30247"/>
                    <a:pt x="812800" y="67558"/>
                  </a:cubicBezTo>
                  <a:cubicBezTo>
                    <a:pt x="812800" y="104870"/>
                    <a:pt x="721824" y="135117"/>
                    <a:pt x="609600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EC6AD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МЦФЗ „Спорт для всіх“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774492" y="5765400"/>
            <a:ext cx="5725368" cy="951762"/>
            <a:chOff x="0" y="0"/>
            <a:chExt cx="812800" cy="13511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135117"/>
            </a:xfrm>
            <a:custGeom>
              <a:avLst/>
              <a:gdLst/>
              <a:ahLst/>
              <a:cxnLst/>
              <a:rect l="l" t="t" r="r" b="b"/>
              <a:pathLst>
                <a:path w="812800" h="135117">
                  <a:moveTo>
                    <a:pt x="609600" y="0"/>
                  </a:moveTo>
                  <a:cubicBezTo>
                    <a:pt x="721824" y="0"/>
                    <a:pt x="812800" y="30247"/>
                    <a:pt x="812800" y="67558"/>
                  </a:cubicBezTo>
                  <a:cubicBezTo>
                    <a:pt x="812800" y="104870"/>
                    <a:pt x="721824" y="135117"/>
                    <a:pt x="609600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ADAD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Молодіжний центр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150802" y="7584360"/>
            <a:ext cx="5725368" cy="951762"/>
            <a:chOff x="0" y="0"/>
            <a:chExt cx="812800" cy="13511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135117"/>
            </a:xfrm>
            <a:custGeom>
              <a:avLst/>
              <a:gdLst/>
              <a:ahLst/>
              <a:cxnLst/>
              <a:rect l="l" t="t" r="r" b="b"/>
              <a:pathLst>
                <a:path w="812800" h="135117">
                  <a:moveTo>
                    <a:pt x="609600" y="0"/>
                  </a:moveTo>
                  <a:cubicBezTo>
                    <a:pt x="721824" y="0"/>
                    <a:pt x="812800" y="30247"/>
                    <a:pt x="812800" y="67558"/>
                  </a:cubicBezTo>
                  <a:cubicBezTo>
                    <a:pt x="812800" y="104870"/>
                    <a:pt x="721824" y="135117"/>
                    <a:pt x="609600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812800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Централізована бухгалтерія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3482973" y="2269392"/>
            <a:ext cx="2404442" cy="2418007"/>
          </a:xfrm>
          <a:custGeom>
            <a:avLst/>
            <a:gdLst/>
            <a:ahLst/>
            <a:cxnLst/>
            <a:rect l="l" t="t" r="r" b="b"/>
            <a:pathLst>
              <a:path w="2404442" h="2418007">
                <a:moveTo>
                  <a:pt x="0" y="0"/>
                </a:moveTo>
                <a:lnTo>
                  <a:pt x="2404442" y="0"/>
                </a:lnTo>
                <a:lnTo>
                  <a:pt x="2404442" y="2418007"/>
                </a:lnTo>
                <a:lnTo>
                  <a:pt x="0" y="24180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013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222356" y="4830580"/>
            <a:ext cx="3380447" cy="2249534"/>
          </a:xfrm>
          <a:custGeom>
            <a:avLst/>
            <a:gdLst/>
            <a:ahLst/>
            <a:cxnLst/>
            <a:rect l="l" t="t" r="r" b="b"/>
            <a:pathLst>
              <a:path w="3380447" h="2249534">
                <a:moveTo>
                  <a:pt x="0" y="0"/>
                </a:moveTo>
                <a:lnTo>
                  <a:pt x="3380447" y="0"/>
                </a:lnTo>
                <a:lnTo>
                  <a:pt x="3380447" y="2249534"/>
                </a:lnTo>
                <a:lnTo>
                  <a:pt x="0" y="2249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3482973" y="7270614"/>
            <a:ext cx="3182335" cy="2120231"/>
          </a:xfrm>
          <a:custGeom>
            <a:avLst/>
            <a:gdLst/>
            <a:ahLst/>
            <a:cxnLst/>
            <a:rect l="l" t="t" r="r" b="b"/>
            <a:pathLst>
              <a:path w="3182335" h="2120231">
                <a:moveTo>
                  <a:pt x="0" y="0"/>
                </a:moveTo>
                <a:lnTo>
                  <a:pt x="3182336" y="0"/>
                </a:lnTo>
                <a:lnTo>
                  <a:pt x="3182336" y="2120231"/>
                </a:lnTo>
                <a:lnTo>
                  <a:pt x="0" y="2120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4314129" y="3781690"/>
            <a:ext cx="1954064" cy="9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14 627,3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тис. грн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972867"/>
            <a:ext cx="16806784" cy="8575416"/>
            <a:chOff x="0" y="0"/>
            <a:chExt cx="4426478" cy="22585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26478" cy="2258546"/>
            </a:xfrm>
            <a:custGeom>
              <a:avLst/>
              <a:gdLst/>
              <a:ahLst/>
              <a:cxnLst/>
              <a:rect l="l" t="t" r="r" b="b"/>
              <a:pathLst>
                <a:path w="4426478" h="2258546">
                  <a:moveTo>
                    <a:pt x="0" y="0"/>
                  </a:moveTo>
                  <a:lnTo>
                    <a:pt x="4426478" y="0"/>
                  </a:lnTo>
                  <a:lnTo>
                    <a:pt x="4426478" y="2258546"/>
                  </a:lnTo>
                  <a:lnTo>
                    <a:pt x="0" y="2258546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296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778980" y="1048158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724497" y="9604116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7" y="0"/>
                </a:moveTo>
                <a:lnTo>
                  <a:pt x="0" y="0"/>
                </a:lnTo>
                <a:lnTo>
                  <a:pt x="0" y="674297"/>
                </a:lnTo>
                <a:lnTo>
                  <a:pt x="1678117" y="674297"/>
                </a:lnTo>
                <a:lnTo>
                  <a:pt x="16781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74492" y="1877943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920687" y="2798003"/>
            <a:ext cx="5351036" cy="951762"/>
            <a:chOff x="0" y="0"/>
            <a:chExt cx="759658" cy="1351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59658" cy="135117"/>
            </a:xfrm>
            <a:custGeom>
              <a:avLst/>
              <a:gdLst/>
              <a:ahLst/>
              <a:cxnLst/>
              <a:rect l="l" t="t" r="r" b="b"/>
              <a:pathLst>
                <a:path w="759658" h="135117">
                  <a:moveTo>
                    <a:pt x="556458" y="0"/>
                  </a:moveTo>
                  <a:cubicBezTo>
                    <a:pt x="668682" y="0"/>
                    <a:pt x="759658" y="30247"/>
                    <a:pt x="759658" y="67558"/>
                  </a:cubicBezTo>
                  <a:cubicBezTo>
                    <a:pt x="759658" y="104870"/>
                    <a:pt x="668682" y="135117"/>
                    <a:pt x="556458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AF6EE">
                    <a:alpha val="100000"/>
                  </a:srgbClr>
                </a:gs>
                <a:gs pos="100000">
                  <a:srgbClr val="EAFFF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59658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Заходи гендерної політики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366973" y="2653504"/>
            <a:ext cx="1240760" cy="124076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AF6EE">
                    <a:alpha val="100000"/>
                  </a:srgbClr>
                </a:gs>
                <a:gs pos="100000">
                  <a:srgbClr val="EAFFF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100,0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16351" y="4065714"/>
            <a:ext cx="1224437" cy="122443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C6A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354,0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416351" y="5722605"/>
            <a:ext cx="1224437" cy="122443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1 100,0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193846" y="7330492"/>
            <a:ext cx="1327862" cy="132786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1799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400,0</a:t>
              </a:r>
            </a:p>
            <a:p>
              <a:pPr marL="0" lvl="0" indent="0"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1799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307529" y="4202051"/>
            <a:ext cx="5108822" cy="951762"/>
            <a:chOff x="0" y="0"/>
            <a:chExt cx="725272" cy="13511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25272" cy="135117"/>
            </a:xfrm>
            <a:custGeom>
              <a:avLst/>
              <a:gdLst/>
              <a:ahLst/>
              <a:cxnLst/>
              <a:rect l="l" t="t" r="r" b="b"/>
              <a:pathLst>
                <a:path w="725272" h="135117">
                  <a:moveTo>
                    <a:pt x="522072" y="0"/>
                  </a:moveTo>
                  <a:cubicBezTo>
                    <a:pt x="634297" y="0"/>
                    <a:pt x="725272" y="30247"/>
                    <a:pt x="725272" y="67558"/>
                  </a:cubicBezTo>
                  <a:cubicBezTo>
                    <a:pt x="725272" y="104870"/>
                    <a:pt x="634297" y="135117"/>
                    <a:pt x="522072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EC6A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725272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Заходи молодіжної політики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097876" y="5858942"/>
            <a:ext cx="5196900" cy="951762"/>
            <a:chOff x="0" y="0"/>
            <a:chExt cx="737776" cy="13511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37776" cy="135117"/>
            </a:xfrm>
            <a:custGeom>
              <a:avLst/>
              <a:gdLst/>
              <a:ahLst/>
              <a:cxnLst/>
              <a:rect l="l" t="t" r="r" b="b"/>
              <a:pathLst>
                <a:path w="737776" h="135117">
                  <a:moveTo>
                    <a:pt x="534576" y="0"/>
                  </a:moveTo>
                  <a:cubicBezTo>
                    <a:pt x="646801" y="0"/>
                    <a:pt x="737776" y="30247"/>
                    <a:pt x="737776" y="67558"/>
                  </a:cubicBezTo>
                  <a:cubicBezTo>
                    <a:pt x="737776" y="104870"/>
                    <a:pt x="646801" y="135117"/>
                    <a:pt x="534576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737776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Навчально-тренувальні збори та змагання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732712" y="7518542"/>
            <a:ext cx="5461134" cy="951762"/>
            <a:chOff x="0" y="0"/>
            <a:chExt cx="775288" cy="13511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75288" cy="135117"/>
            </a:xfrm>
            <a:custGeom>
              <a:avLst/>
              <a:gdLst/>
              <a:ahLst/>
              <a:cxnLst/>
              <a:rect l="l" t="t" r="r" b="b"/>
              <a:pathLst>
                <a:path w="775288" h="135117">
                  <a:moveTo>
                    <a:pt x="572088" y="0"/>
                  </a:moveTo>
                  <a:cubicBezTo>
                    <a:pt x="684312" y="0"/>
                    <a:pt x="775288" y="30247"/>
                    <a:pt x="775288" y="67558"/>
                  </a:cubicBezTo>
                  <a:cubicBezTo>
                    <a:pt x="775288" y="104870"/>
                    <a:pt x="684312" y="135117"/>
                    <a:pt x="572088" y="135117"/>
                  </a:cubicBezTo>
                  <a:lnTo>
                    <a:pt x="203200" y="135117"/>
                  </a:lnTo>
                  <a:cubicBezTo>
                    <a:pt x="90976" y="135117"/>
                    <a:pt x="0" y="104870"/>
                    <a:pt x="0" y="67558"/>
                  </a:cubicBezTo>
                  <a:cubicBezTo>
                    <a:pt x="0" y="3024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4353">
                    <a:alpha val="100000"/>
                  </a:srgbClr>
                </a:gs>
                <a:gs pos="100000">
                  <a:srgbClr val="FFD294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775288" cy="17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Стимулювання спортсменів, стипендії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028700" y="3858760"/>
            <a:ext cx="6930523" cy="5689523"/>
          </a:xfrm>
          <a:custGeom>
            <a:avLst/>
            <a:gdLst/>
            <a:ahLst/>
            <a:cxnLst/>
            <a:rect l="l" t="t" r="r" b="b"/>
            <a:pathLst>
              <a:path w="6930523" h="5689523">
                <a:moveTo>
                  <a:pt x="0" y="0"/>
                </a:moveTo>
                <a:lnTo>
                  <a:pt x="6930523" y="0"/>
                </a:lnTo>
                <a:lnTo>
                  <a:pt x="6930523" y="5689523"/>
                </a:lnTo>
                <a:lnTo>
                  <a:pt x="0" y="5689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153" t="-826" r="-9081"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3752070" y="3640991"/>
            <a:ext cx="3987550" cy="398755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3657" y="0"/>
                  </a:moveTo>
                  <a:lnTo>
                    <a:pt x="189143" y="0"/>
                  </a:lnTo>
                  <a:cubicBezTo>
                    <a:pt x="170496" y="0"/>
                    <a:pt x="152612" y="7408"/>
                    <a:pt x="139427" y="20593"/>
                  </a:cubicBezTo>
                  <a:lnTo>
                    <a:pt x="20593" y="139427"/>
                  </a:lnTo>
                  <a:cubicBezTo>
                    <a:pt x="7408" y="152612"/>
                    <a:pt x="0" y="170496"/>
                    <a:pt x="0" y="189143"/>
                  </a:cubicBezTo>
                  <a:lnTo>
                    <a:pt x="0" y="623657"/>
                  </a:lnTo>
                  <a:cubicBezTo>
                    <a:pt x="0" y="642304"/>
                    <a:pt x="7408" y="660188"/>
                    <a:pt x="20593" y="673373"/>
                  </a:cubicBezTo>
                  <a:lnTo>
                    <a:pt x="139427" y="792207"/>
                  </a:lnTo>
                  <a:cubicBezTo>
                    <a:pt x="152612" y="805393"/>
                    <a:pt x="170496" y="812800"/>
                    <a:pt x="189143" y="812800"/>
                  </a:cubicBezTo>
                  <a:lnTo>
                    <a:pt x="623657" y="812800"/>
                  </a:lnTo>
                  <a:cubicBezTo>
                    <a:pt x="642304" y="812800"/>
                    <a:pt x="660188" y="805393"/>
                    <a:pt x="673373" y="792207"/>
                  </a:cubicBezTo>
                  <a:lnTo>
                    <a:pt x="792207" y="673373"/>
                  </a:lnTo>
                  <a:cubicBezTo>
                    <a:pt x="805393" y="660188"/>
                    <a:pt x="812800" y="642304"/>
                    <a:pt x="812800" y="623657"/>
                  </a:cubicBezTo>
                  <a:lnTo>
                    <a:pt x="812800" y="189143"/>
                  </a:lnTo>
                  <a:cubicBezTo>
                    <a:pt x="812800" y="170496"/>
                    <a:pt x="805393" y="152612"/>
                    <a:pt x="792207" y="139427"/>
                  </a:cubicBezTo>
                  <a:lnTo>
                    <a:pt x="673373" y="20593"/>
                  </a:lnTo>
                  <a:cubicBezTo>
                    <a:pt x="660188" y="7408"/>
                    <a:pt x="642304" y="0"/>
                    <a:pt x="623657" y="0"/>
                  </a:cubicBezTo>
                  <a:close/>
                </a:path>
              </a:pathLst>
            </a:custGeom>
            <a:blipFill>
              <a:blip r:embed="rId15"/>
              <a:stretch>
                <a:fillRect l="-42967" r="-7306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1260844" y="1248555"/>
            <a:ext cx="6119908" cy="44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310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здоровий спосіб життя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013042" y="1258080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фізична культура і спорт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24915" y="2908164"/>
            <a:ext cx="1954064" cy="9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14 627,3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тис. грн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90D83A-DFB4-653F-FF5B-01B79D6327CE}"/>
              </a:ext>
            </a:extLst>
          </p:cNvPr>
          <p:cNvSpPr txBox="1"/>
          <p:nvPr/>
        </p:nvSpPr>
        <p:spPr>
          <a:xfrm>
            <a:off x="1260844" y="3129385"/>
            <a:ext cx="11775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тис. грн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948472"/>
            <a:ext cx="7130976" cy="7231412"/>
            <a:chOff x="0" y="0"/>
            <a:chExt cx="9822440" cy="9960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22440" cy="9960784"/>
            </a:xfrm>
            <a:custGeom>
              <a:avLst/>
              <a:gdLst/>
              <a:ahLst/>
              <a:cxnLst/>
              <a:rect l="l" t="t" r="r" b="b"/>
              <a:pathLst>
                <a:path w="9822440" h="9960784">
                  <a:moveTo>
                    <a:pt x="9822440" y="0"/>
                  </a:moveTo>
                  <a:lnTo>
                    <a:pt x="5957958" y="9960784"/>
                  </a:lnTo>
                  <a:lnTo>
                    <a:pt x="0" y="9960784"/>
                  </a:lnTo>
                  <a:lnTo>
                    <a:pt x="3864482" y="0"/>
                  </a:lnTo>
                  <a:lnTo>
                    <a:pt x="9822440" y="0"/>
                  </a:lnTo>
                  <a:close/>
                </a:path>
              </a:pathLst>
            </a:custGeom>
            <a:blipFill>
              <a:blip r:embed="rId8"/>
              <a:stretch>
                <a:fillRect l="-17692" r="-1769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166032" y="288535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256485" y="1752748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870350" y="2344222"/>
            <a:ext cx="10377604" cy="6914078"/>
          </a:xfrm>
          <a:custGeom>
            <a:avLst/>
            <a:gdLst/>
            <a:ahLst/>
            <a:cxnLst/>
            <a:rect l="l" t="t" r="r" b="b"/>
            <a:pathLst>
              <a:path w="10377604" h="6914078">
                <a:moveTo>
                  <a:pt x="0" y="0"/>
                </a:moveTo>
                <a:lnTo>
                  <a:pt x="10377604" y="0"/>
                </a:lnTo>
                <a:lnTo>
                  <a:pt x="10377604" y="6914078"/>
                </a:lnTo>
                <a:lnTo>
                  <a:pt x="0" y="69140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166032" y="1057275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підвищення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якості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життя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918401" y="1175463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житлово-комунальне господарство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07748" y="2521810"/>
            <a:ext cx="1520891" cy="37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  <a:spcBef>
                <a:spcPct val="0"/>
              </a:spcBef>
            </a:pPr>
            <a:r>
              <a:rPr lang="en-US" sz="2175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298659" y="10287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56485" y="1752748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66032" y="1057275"/>
            <a:ext cx="68887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підвищення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якості</a:t>
            </a:r>
            <a:r>
              <a:rPr lang="en-US" sz="3100" dirty="0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100" dirty="0" err="1">
                <a:solidFill>
                  <a:srgbClr val="0756B2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життя</a:t>
            </a:r>
            <a:endParaRPr lang="en-US" sz="3100" dirty="0">
              <a:solidFill>
                <a:srgbClr val="0756B2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18401" y="1175463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житлово-комунальне господарство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44162" y="2077714"/>
            <a:ext cx="2344419" cy="234441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CBBD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20080" y="3875102"/>
            <a:ext cx="2344419" cy="234441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A4A4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23250" y="3875102"/>
            <a:ext cx="2344419" cy="234441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F8C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975229" y="6832747"/>
            <a:ext cx="2344419" cy="234441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B488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13095" y="6832747"/>
            <a:ext cx="2344419" cy="2344419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B2CB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038949" y="3050017"/>
            <a:ext cx="5154846" cy="515484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127000" y="174625"/>
              <a:ext cx="5588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10185696" y="4116870"/>
            <a:ext cx="1863212" cy="1860883"/>
          </a:xfrm>
          <a:custGeom>
            <a:avLst/>
            <a:gdLst/>
            <a:ahLst/>
            <a:cxnLst/>
            <a:rect l="l" t="t" r="r" b="b"/>
            <a:pathLst>
              <a:path w="1863212" h="1860883">
                <a:moveTo>
                  <a:pt x="0" y="0"/>
                </a:moveTo>
                <a:lnTo>
                  <a:pt x="1863212" y="0"/>
                </a:lnTo>
                <a:lnTo>
                  <a:pt x="1863212" y="1860883"/>
                </a:lnTo>
                <a:lnTo>
                  <a:pt x="0" y="1860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0253790" y="4208812"/>
            <a:ext cx="1676999" cy="1676999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5263854" y="4116870"/>
            <a:ext cx="1863212" cy="1860883"/>
          </a:xfrm>
          <a:custGeom>
            <a:avLst/>
            <a:gdLst/>
            <a:ahLst/>
            <a:cxnLst/>
            <a:rect l="l" t="t" r="r" b="b"/>
            <a:pathLst>
              <a:path w="1863212" h="1860883">
                <a:moveTo>
                  <a:pt x="0" y="0"/>
                </a:moveTo>
                <a:lnTo>
                  <a:pt x="1863212" y="0"/>
                </a:lnTo>
                <a:lnTo>
                  <a:pt x="1863212" y="1860883"/>
                </a:lnTo>
                <a:lnTo>
                  <a:pt x="0" y="1860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5356960" y="4208812"/>
            <a:ext cx="1676999" cy="1676999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6153699" y="7074515"/>
            <a:ext cx="1863212" cy="1860883"/>
          </a:xfrm>
          <a:custGeom>
            <a:avLst/>
            <a:gdLst/>
            <a:ahLst/>
            <a:cxnLst/>
            <a:rect l="l" t="t" r="r" b="b"/>
            <a:pathLst>
              <a:path w="1863212" h="1860883">
                <a:moveTo>
                  <a:pt x="0" y="0"/>
                </a:moveTo>
                <a:lnTo>
                  <a:pt x="1863212" y="0"/>
                </a:lnTo>
                <a:lnTo>
                  <a:pt x="1863212" y="1860883"/>
                </a:lnTo>
                <a:lnTo>
                  <a:pt x="0" y="1860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</a:blip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6246805" y="7166457"/>
            <a:ext cx="1676999" cy="1676999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9215833" y="7074515"/>
            <a:ext cx="1863212" cy="1860883"/>
          </a:xfrm>
          <a:custGeom>
            <a:avLst/>
            <a:gdLst/>
            <a:ahLst/>
            <a:cxnLst/>
            <a:rect l="l" t="t" r="r" b="b"/>
            <a:pathLst>
              <a:path w="1863212" h="1860883">
                <a:moveTo>
                  <a:pt x="0" y="0"/>
                </a:moveTo>
                <a:lnTo>
                  <a:pt x="1863212" y="0"/>
                </a:lnTo>
                <a:lnTo>
                  <a:pt x="1863212" y="1860883"/>
                </a:lnTo>
                <a:lnTo>
                  <a:pt x="0" y="1860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</a:blip>
            <a:stretch>
              <a:fillRect/>
            </a:stretch>
          </a:blipFill>
        </p:spPr>
      </p:sp>
      <p:grpSp>
        <p:nvGrpSpPr>
          <p:cNvPr id="54" name="Group 54"/>
          <p:cNvGrpSpPr/>
          <p:nvPr/>
        </p:nvGrpSpPr>
        <p:grpSpPr>
          <a:xfrm>
            <a:off x="9308939" y="7166457"/>
            <a:ext cx="1676999" cy="1676999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 rot="-2231272">
            <a:off x="7095891" y="3611389"/>
            <a:ext cx="615743" cy="326056"/>
            <a:chOff x="0" y="0"/>
            <a:chExt cx="187987" cy="99545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87987" cy="99545"/>
            </a:xfrm>
            <a:custGeom>
              <a:avLst/>
              <a:gdLst/>
              <a:ahLst/>
              <a:cxnLst/>
              <a:rect l="l" t="t" r="r" b="b"/>
              <a:pathLst>
                <a:path w="187987" h="99545">
                  <a:moveTo>
                    <a:pt x="0" y="0"/>
                  </a:moveTo>
                  <a:lnTo>
                    <a:pt x="187987" y="0"/>
                  </a:lnTo>
                  <a:lnTo>
                    <a:pt x="187987" y="99545"/>
                  </a:lnTo>
                  <a:lnTo>
                    <a:pt x="0" y="99545"/>
                  </a:lnTo>
                  <a:close/>
                </a:path>
              </a:pathLst>
            </a:custGeom>
            <a:solidFill>
              <a:srgbClr val="A8CBBD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187987" cy="128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 rot="-2231272">
            <a:off x="6706572" y="3927353"/>
            <a:ext cx="555862" cy="326056"/>
            <a:chOff x="0" y="0"/>
            <a:chExt cx="169705" cy="9954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69705" cy="99545"/>
            </a:xfrm>
            <a:custGeom>
              <a:avLst/>
              <a:gdLst/>
              <a:ahLst/>
              <a:cxnLst/>
              <a:rect l="l" t="t" r="r" b="b"/>
              <a:pathLst>
                <a:path w="169705" h="99545">
                  <a:moveTo>
                    <a:pt x="0" y="0"/>
                  </a:moveTo>
                  <a:lnTo>
                    <a:pt x="169705" y="0"/>
                  </a:lnTo>
                  <a:lnTo>
                    <a:pt x="169705" y="99545"/>
                  </a:lnTo>
                  <a:lnTo>
                    <a:pt x="0" y="99545"/>
                  </a:lnTo>
                  <a:close/>
                </a:path>
              </a:pathLst>
            </a:custGeom>
            <a:solidFill>
              <a:srgbClr val="F8DF8C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28575"/>
              <a:ext cx="169705" cy="128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 rot="2223957">
            <a:off x="9988522" y="3966670"/>
            <a:ext cx="615743" cy="325526"/>
            <a:chOff x="0" y="0"/>
            <a:chExt cx="187987" cy="99383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87987" cy="99383"/>
            </a:xfrm>
            <a:custGeom>
              <a:avLst/>
              <a:gdLst/>
              <a:ahLst/>
              <a:cxnLst/>
              <a:rect l="l" t="t" r="r" b="b"/>
              <a:pathLst>
                <a:path w="187987" h="99383">
                  <a:moveTo>
                    <a:pt x="0" y="0"/>
                  </a:moveTo>
                  <a:lnTo>
                    <a:pt x="187987" y="0"/>
                  </a:lnTo>
                  <a:lnTo>
                    <a:pt x="187987" y="99383"/>
                  </a:lnTo>
                  <a:lnTo>
                    <a:pt x="0" y="99383"/>
                  </a:lnTo>
                  <a:close/>
                </a:path>
              </a:pathLst>
            </a:custGeom>
            <a:solidFill>
              <a:srgbClr val="F8A4A4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187987" cy="127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 rot="2264659">
            <a:off x="9565698" y="3619025"/>
            <a:ext cx="555862" cy="326056"/>
            <a:chOff x="0" y="0"/>
            <a:chExt cx="169705" cy="9954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69705" cy="99545"/>
            </a:xfrm>
            <a:custGeom>
              <a:avLst/>
              <a:gdLst/>
              <a:ahLst/>
              <a:cxnLst/>
              <a:rect l="l" t="t" r="r" b="b"/>
              <a:pathLst>
                <a:path w="169705" h="99545">
                  <a:moveTo>
                    <a:pt x="0" y="0"/>
                  </a:moveTo>
                  <a:lnTo>
                    <a:pt x="169705" y="0"/>
                  </a:lnTo>
                  <a:lnTo>
                    <a:pt x="169705" y="99545"/>
                  </a:lnTo>
                  <a:lnTo>
                    <a:pt x="0" y="99545"/>
                  </a:lnTo>
                  <a:close/>
                </a:path>
              </a:pathLst>
            </a:custGeom>
            <a:solidFill>
              <a:srgbClr val="A8CBBD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28575"/>
              <a:ext cx="169705" cy="128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7684766" y="2319482"/>
            <a:ext cx="1863212" cy="1860883"/>
          </a:xfrm>
          <a:custGeom>
            <a:avLst/>
            <a:gdLst/>
            <a:ahLst/>
            <a:cxnLst/>
            <a:rect l="l" t="t" r="r" b="b"/>
            <a:pathLst>
              <a:path w="1863212" h="1860883">
                <a:moveTo>
                  <a:pt x="0" y="0"/>
                </a:moveTo>
                <a:lnTo>
                  <a:pt x="1863212" y="0"/>
                </a:lnTo>
                <a:lnTo>
                  <a:pt x="1863212" y="1860883"/>
                </a:lnTo>
                <a:lnTo>
                  <a:pt x="0" y="18608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0000"/>
            </a:blip>
            <a:stretch>
              <a:fillRect/>
            </a:stretch>
          </a:blipFill>
        </p:spPr>
      </p:sp>
      <p:grpSp>
        <p:nvGrpSpPr>
          <p:cNvPr id="70" name="Group 70"/>
          <p:cNvGrpSpPr/>
          <p:nvPr/>
        </p:nvGrpSpPr>
        <p:grpSpPr>
          <a:xfrm>
            <a:off x="7777872" y="2411424"/>
            <a:ext cx="1676999" cy="1676999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923804" y="8204864"/>
            <a:ext cx="667420" cy="317847"/>
            <a:chOff x="0" y="0"/>
            <a:chExt cx="203764" cy="97039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A8B2CB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8548413" y="8204864"/>
            <a:ext cx="667420" cy="317847"/>
            <a:chOff x="0" y="0"/>
            <a:chExt cx="203764" cy="97039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FAB488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 rot="-4357330">
            <a:off x="10460052" y="6688931"/>
            <a:ext cx="667420" cy="317847"/>
            <a:chOff x="0" y="0"/>
            <a:chExt cx="203764" cy="97039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FAB488"/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 rot="-4357330">
            <a:off x="10646605" y="6092831"/>
            <a:ext cx="667420" cy="317847"/>
            <a:chOff x="0" y="0"/>
            <a:chExt cx="203764" cy="9703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F8A4A4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 rot="4355471">
            <a:off x="5945170" y="6184214"/>
            <a:ext cx="667420" cy="317847"/>
            <a:chOff x="0" y="0"/>
            <a:chExt cx="203764" cy="97039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F8DF8C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 rot="4355471">
            <a:off x="6132045" y="6780213"/>
            <a:ext cx="667420" cy="317847"/>
            <a:chOff x="0" y="0"/>
            <a:chExt cx="203764" cy="97039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203764" cy="97039"/>
            </a:xfrm>
            <a:custGeom>
              <a:avLst/>
              <a:gdLst/>
              <a:ahLst/>
              <a:cxnLst/>
              <a:rect l="l" t="t" r="r" b="b"/>
              <a:pathLst>
                <a:path w="203764" h="97039">
                  <a:moveTo>
                    <a:pt x="0" y="0"/>
                  </a:moveTo>
                  <a:lnTo>
                    <a:pt x="203764" y="0"/>
                  </a:lnTo>
                  <a:lnTo>
                    <a:pt x="203764" y="97039"/>
                  </a:lnTo>
                  <a:lnTo>
                    <a:pt x="0" y="97039"/>
                  </a:lnTo>
                  <a:close/>
                </a:path>
              </a:pathLst>
            </a:custGeom>
            <a:solidFill>
              <a:srgbClr val="A8B2CB"/>
            </a:solidFill>
          </p:spPr>
        </p:sp>
        <p:sp>
          <p:nvSpPr>
            <p:cNvPr id="90" name="TextBox 90"/>
            <p:cNvSpPr txBox="1"/>
            <p:nvPr/>
          </p:nvSpPr>
          <p:spPr>
            <a:xfrm>
              <a:off x="0" y="-28575"/>
              <a:ext cx="203764" cy="12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1" name="TextBox 91"/>
          <p:cNvSpPr txBox="1"/>
          <p:nvPr/>
        </p:nvSpPr>
        <p:spPr>
          <a:xfrm>
            <a:off x="7867991" y="2704594"/>
            <a:ext cx="1496761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Благоустрій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населених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пунктів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1944"/>
              </a:lnSpc>
            </a:pP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60 678,9</a:t>
            </a:r>
          </a:p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7555503" y="5329727"/>
            <a:ext cx="2121739" cy="103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73 825,4</a:t>
            </a:r>
          </a:p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2931" b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тис. грн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0296721" y="4346340"/>
            <a:ext cx="149676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Утримання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та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розвиток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автомобільних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доріг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1944"/>
              </a:lnSpc>
            </a:pP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10 000,0</a:t>
            </a:r>
          </a:p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5366376" y="4346340"/>
            <a:ext cx="149676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Заходи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з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ліквідації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надзвичайних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ситуацій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1944"/>
              </a:lnSpc>
            </a:pP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100,0</a:t>
            </a:r>
          </a:p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6336924" y="7303986"/>
            <a:ext cx="149676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Заходи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з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організації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рятування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на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водах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ctr">
              <a:lnSpc>
                <a:spcPts val="1944"/>
              </a:lnSpc>
            </a:pP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1 854,0</a:t>
            </a:r>
          </a:p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9414818" y="7470973"/>
            <a:ext cx="1496761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Фінансова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підтримка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 ГО „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Оберіг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“</a:t>
            </a:r>
          </a:p>
          <a:p>
            <a:pPr algn="ctr">
              <a:lnSpc>
                <a:spcPts val="1944"/>
              </a:lnSpc>
            </a:pP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700,0</a:t>
            </a:r>
          </a:p>
          <a:p>
            <a:pPr algn="ctr">
              <a:lnSpc>
                <a:spcPts val="1944"/>
              </a:lnSpc>
            </a:pP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1944" b="1" dirty="0"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1944" b="1" dirty="0" err="1"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1944" b="1" dirty="0"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97" name="Freeform 97"/>
          <p:cNvSpPr/>
          <p:nvPr/>
        </p:nvSpPr>
        <p:spPr>
          <a:xfrm>
            <a:off x="4136965" y="1966359"/>
            <a:ext cx="3418538" cy="1730905"/>
          </a:xfrm>
          <a:custGeom>
            <a:avLst/>
            <a:gdLst/>
            <a:ahLst/>
            <a:cxnLst/>
            <a:rect l="l" t="t" r="r" b="b"/>
            <a:pathLst>
              <a:path w="3418538" h="1730905">
                <a:moveTo>
                  <a:pt x="0" y="0"/>
                </a:moveTo>
                <a:lnTo>
                  <a:pt x="3418538" y="0"/>
                </a:lnTo>
                <a:lnTo>
                  <a:pt x="3418538" y="1730905"/>
                </a:lnTo>
                <a:lnTo>
                  <a:pt x="0" y="1730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12191783" y="3366914"/>
            <a:ext cx="3064090" cy="2039013"/>
          </a:xfrm>
          <a:custGeom>
            <a:avLst/>
            <a:gdLst/>
            <a:ahLst/>
            <a:cxnLst/>
            <a:rect l="l" t="t" r="r" b="b"/>
            <a:pathLst>
              <a:path w="3064090" h="2039013">
                <a:moveTo>
                  <a:pt x="0" y="0"/>
                </a:moveTo>
                <a:lnTo>
                  <a:pt x="3064091" y="0"/>
                </a:lnTo>
                <a:lnTo>
                  <a:pt x="3064091" y="2039013"/>
                </a:lnTo>
                <a:lnTo>
                  <a:pt x="0" y="2039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1289045" y="7140974"/>
            <a:ext cx="3070979" cy="2036192"/>
          </a:xfrm>
          <a:custGeom>
            <a:avLst/>
            <a:gdLst/>
            <a:ahLst/>
            <a:cxnLst/>
            <a:rect l="l" t="t" r="r" b="b"/>
            <a:pathLst>
              <a:path w="3070979" h="2036192">
                <a:moveTo>
                  <a:pt x="0" y="0"/>
                </a:moveTo>
                <a:lnTo>
                  <a:pt x="3070979" y="0"/>
                </a:lnTo>
                <a:lnTo>
                  <a:pt x="3070979" y="2036192"/>
                </a:lnTo>
                <a:lnTo>
                  <a:pt x="0" y="2036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3361896" y="7400621"/>
            <a:ext cx="2591327" cy="1857933"/>
          </a:xfrm>
          <a:custGeom>
            <a:avLst/>
            <a:gdLst/>
            <a:ahLst/>
            <a:cxnLst/>
            <a:rect l="l" t="t" r="r" b="b"/>
            <a:pathLst>
              <a:path w="2591327" h="1857933">
                <a:moveTo>
                  <a:pt x="0" y="0"/>
                </a:moveTo>
                <a:lnTo>
                  <a:pt x="2591328" y="0"/>
                </a:lnTo>
                <a:lnTo>
                  <a:pt x="2591328" y="1857933"/>
                </a:lnTo>
                <a:lnTo>
                  <a:pt x="0" y="185793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2051487" y="4208812"/>
            <a:ext cx="2974242" cy="2227811"/>
          </a:xfrm>
          <a:custGeom>
            <a:avLst/>
            <a:gdLst/>
            <a:ahLst/>
            <a:cxnLst/>
            <a:rect l="l" t="t" r="r" b="b"/>
            <a:pathLst>
              <a:path w="2974242" h="2227811">
                <a:moveTo>
                  <a:pt x="0" y="0"/>
                </a:moveTo>
                <a:lnTo>
                  <a:pt x="2974242" y="0"/>
                </a:lnTo>
                <a:lnTo>
                  <a:pt x="2974242" y="2227810"/>
                </a:lnTo>
                <a:lnTo>
                  <a:pt x="0" y="22278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72629" y="1028700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99522" y="993591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15849" y="1948472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600950" y="3600450"/>
            <a:ext cx="2880103" cy="288010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63500" y="-3175"/>
              <a:ext cx="685800" cy="752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127 967,6</a:t>
              </a:r>
            </a:p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3557092" y="3533645"/>
            <a:ext cx="3860540" cy="2017444"/>
          </a:xfrm>
          <a:custGeom>
            <a:avLst/>
            <a:gdLst/>
            <a:ahLst/>
            <a:cxnLst/>
            <a:rect l="l" t="t" r="r" b="b"/>
            <a:pathLst>
              <a:path w="3860540" h="2017444">
                <a:moveTo>
                  <a:pt x="0" y="0"/>
                </a:moveTo>
                <a:lnTo>
                  <a:pt x="3860540" y="0"/>
                </a:lnTo>
                <a:lnTo>
                  <a:pt x="3860540" y="2017443"/>
                </a:lnTo>
                <a:lnTo>
                  <a:pt x="0" y="20174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028700" y="2339921"/>
            <a:ext cx="5054521" cy="1543050"/>
            <a:chOff x="0" y="0"/>
            <a:chExt cx="1331232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31232" cy="406400"/>
            </a:xfrm>
            <a:custGeom>
              <a:avLst/>
              <a:gdLst/>
              <a:ahLst/>
              <a:cxnLst/>
              <a:rect l="l" t="t" r="r" b="b"/>
              <a:pathLst>
                <a:path w="1331232" h="406400">
                  <a:moveTo>
                    <a:pt x="112803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128032" y="406400"/>
                  </a:lnTo>
                  <a:lnTo>
                    <a:pt x="1331232" y="203200"/>
                  </a:lnTo>
                  <a:lnTo>
                    <a:pt x="112803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52400" y="-38100"/>
              <a:ext cx="102643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Експертна грошова оцінка земельних ділянок та заходи із землеустрою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206540" y="7105118"/>
            <a:ext cx="4095008" cy="2153182"/>
          </a:xfrm>
          <a:custGeom>
            <a:avLst/>
            <a:gdLst/>
            <a:ahLst/>
            <a:cxnLst/>
            <a:rect l="l" t="t" r="r" b="b"/>
            <a:pathLst>
              <a:path w="4095008" h="2153182">
                <a:moveTo>
                  <a:pt x="0" y="0"/>
                </a:moveTo>
                <a:lnTo>
                  <a:pt x="4095009" y="0"/>
                </a:lnTo>
                <a:lnTo>
                  <a:pt x="4095009" y="2153182"/>
                </a:lnTo>
                <a:lnTo>
                  <a:pt x="0" y="21531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3425710" y="5955347"/>
            <a:ext cx="5054521" cy="1543050"/>
            <a:chOff x="0" y="0"/>
            <a:chExt cx="1331232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31232" cy="406400"/>
            </a:xfrm>
            <a:custGeom>
              <a:avLst/>
              <a:gdLst/>
              <a:ahLst/>
              <a:cxnLst/>
              <a:rect l="l" t="t" r="r" b="b"/>
              <a:pathLst>
                <a:path w="1331232" h="406400">
                  <a:moveTo>
                    <a:pt x="112803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128032" y="406400"/>
                  </a:lnTo>
                  <a:lnTo>
                    <a:pt x="1331232" y="203200"/>
                  </a:lnTo>
                  <a:lnTo>
                    <a:pt x="1128032" y="0"/>
                  </a:lnTo>
                  <a:close/>
                </a:path>
              </a:pathLst>
            </a:custGeom>
            <a:gradFill rotWithShape="1">
              <a:gsLst>
                <a:gs pos="0">
                  <a:srgbClr val="94B9FF">
                    <a:alpha val="100000"/>
                  </a:srgbClr>
                </a:gs>
                <a:gs pos="100000">
                  <a:srgbClr val="E894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152400" y="-38100"/>
              <a:ext cx="102643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Органи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місцевого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самоврядування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3826975" y="1742022"/>
            <a:ext cx="3192077" cy="2198986"/>
          </a:xfrm>
          <a:custGeom>
            <a:avLst/>
            <a:gdLst/>
            <a:ahLst/>
            <a:cxnLst/>
            <a:rect l="l" t="t" r="r" b="b"/>
            <a:pathLst>
              <a:path w="3192077" h="2198986">
                <a:moveTo>
                  <a:pt x="0" y="0"/>
                </a:moveTo>
                <a:lnTo>
                  <a:pt x="3192077" y="0"/>
                </a:lnTo>
                <a:lnTo>
                  <a:pt x="3192077" y="2198987"/>
                </a:lnTo>
                <a:lnTo>
                  <a:pt x="0" y="21989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9644947" y="2397958"/>
            <a:ext cx="5054521" cy="1543050"/>
            <a:chOff x="0" y="0"/>
            <a:chExt cx="1331232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31232" cy="406400"/>
            </a:xfrm>
            <a:custGeom>
              <a:avLst/>
              <a:gdLst/>
              <a:ahLst/>
              <a:cxnLst/>
              <a:rect l="l" t="t" r="r" b="b"/>
              <a:pathLst>
                <a:path w="1331232" h="406400">
                  <a:moveTo>
                    <a:pt x="112803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128032" y="406400"/>
                  </a:lnTo>
                  <a:lnTo>
                    <a:pt x="1331232" y="203200"/>
                  </a:lnTo>
                  <a:lnTo>
                    <a:pt x="112803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52400" y="-38100"/>
              <a:ext cx="102643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u="none" strike="noStrike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КУ „Служба охорони громадського порядку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816980" y="4093953"/>
            <a:ext cx="3450984" cy="1793539"/>
          </a:xfrm>
          <a:custGeom>
            <a:avLst/>
            <a:gdLst/>
            <a:ahLst/>
            <a:cxnLst/>
            <a:rect l="l" t="t" r="r" b="b"/>
            <a:pathLst>
              <a:path w="4057361" h="2272122">
                <a:moveTo>
                  <a:pt x="0" y="0"/>
                </a:moveTo>
                <a:lnTo>
                  <a:pt x="4057360" y="0"/>
                </a:lnTo>
                <a:lnTo>
                  <a:pt x="4057360" y="2272122"/>
                </a:lnTo>
                <a:lnTo>
                  <a:pt x="0" y="22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292637" y="5200391"/>
            <a:ext cx="5054521" cy="1543050"/>
            <a:chOff x="0" y="0"/>
            <a:chExt cx="1331232" cy="406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331232" cy="406400"/>
            </a:xfrm>
            <a:custGeom>
              <a:avLst/>
              <a:gdLst/>
              <a:ahLst/>
              <a:cxnLst/>
              <a:rect l="l" t="t" r="r" b="b"/>
              <a:pathLst>
                <a:path w="1331232" h="406400">
                  <a:moveTo>
                    <a:pt x="112803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128032" y="406400"/>
                  </a:lnTo>
                  <a:lnTo>
                    <a:pt x="1331232" y="203200"/>
                  </a:lnTo>
                  <a:lnTo>
                    <a:pt x="1128032" y="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152400" y="-38100"/>
              <a:ext cx="102643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Інша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діяльність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у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сфері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державного</a:t>
              </a:r>
              <a:r>
                <a:rPr lang="en-US" sz="1999" b="1" u="none" strike="noStrike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 </a:t>
              </a:r>
              <a:r>
                <a:rPr lang="en-US" sz="1999" b="1" u="none" strike="noStrike" dirty="0" err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управління</a:t>
              </a:r>
              <a:endParaRPr lang="en-US" sz="1999" b="1" u="none" strike="noStrike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487362" y="1302677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інші видатки бюджету</a:t>
            </a:r>
          </a:p>
        </p:txBody>
      </p:sp>
      <p:pic>
        <p:nvPicPr>
          <p:cNvPr id="2053" name="Picture 5" descr="Накладні витрати: що включає це поняття">
            <a:extLst>
              <a:ext uri="{FF2B5EF4-FFF2-40B4-BE49-F238E27FC236}">
                <a16:creationId xmlns:a16="http://schemas.microsoft.com/office/drawing/2014/main" id="{AE984BC9-F8C5-BB70-B885-CBF7DC4E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082" y="6479032"/>
            <a:ext cx="4381055" cy="23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38">
            <a:extLst>
              <a:ext uri="{FF2B5EF4-FFF2-40B4-BE49-F238E27FC236}">
                <a16:creationId xmlns:a16="http://schemas.microsoft.com/office/drawing/2014/main" id="{2B15E0EA-9CD0-8E33-E29E-3772F401AFC2}"/>
              </a:ext>
            </a:extLst>
          </p:cNvPr>
          <p:cNvSpPr/>
          <p:nvPr/>
        </p:nvSpPr>
        <p:spPr>
          <a:xfrm>
            <a:off x="11905381" y="7508763"/>
            <a:ext cx="5054521" cy="1543050"/>
          </a:xfrm>
          <a:custGeom>
            <a:avLst/>
            <a:gdLst/>
            <a:ahLst/>
            <a:cxnLst/>
            <a:rect l="l" t="t" r="r" b="b"/>
            <a:pathLst>
              <a:path w="1331232" h="406400">
                <a:moveTo>
                  <a:pt x="1128032" y="0"/>
                </a:moveTo>
                <a:lnTo>
                  <a:pt x="203200" y="0"/>
                </a:lnTo>
                <a:lnTo>
                  <a:pt x="0" y="203200"/>
                </a:lnTo>
                <a:lnTo>
                  <a:pt x="203200" y="406400"/>
                </a:lnTo>
                <a:lnTo>
                  <a:pt x="1128032" y="406400"/>
                </a:lnTo>
                <a:lnTo>
                  <a:pt x="1331232" y="203200"/>
                </a:lnTo>
                <a:lnTo>
                  <a:pt x="1128032" y="0"/>
                </a:lnTo>
                <a:close/>
              </a:path>
            </a:pathLst>
          </a:custGeom>
          <a:solidFill>
            <a:srgbClr val="FFFF99">
              <a:alpha val="99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uk-UA" sz="2000" b="1" dirty="0">
                <a:latin typeface="Arial Nova Bold" panose="020B0604020202020204" charset="0"/>
                <a:cs typeface="Arial" panose="020B0604020202020204" pitchFamily="34" charset="0"/>
              </a:rPr>
              <a:t>Резервний фонд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298659" y="10287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81184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599609" y="2327791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31024" y="1639252"/>
            <a:ext cx="3708821" cy="7162849"/>
            <a:chOff x="0" y="0"/>
            <a:chExt cx="3290570" cy="6355080"/>
          </a:xfrm>
        </p:grpSpPr>
        <p:sp>
          <p:nvSpPr>
            <p:cNvPr id="22" name="Freeform 22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0756B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4"/>
              <a:stretch>
                <a:fillRect l="-33658" r="-3365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5"/>
              <a:stretch>
                <a:fillRect l="-27802" r="-27802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3BB3CD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8960318" y="2523516"/>
            <a:ext cx="3134636" cy="2789402"/>
          </a:xfrm>
          <a:custGeom>
            <a:avLst/>
            <a:gdLst/>
            <a:ahLst/>
            <a:cxnLst/>
            <a:rect l="l" t="t" r="r" b="b"/>
            <a:pathLst>
              <a:path w="3134636" h="2789402">
                <a:moveTo>
                  <a:pt x="0" y="0"/>
                </a:moveTo>
                <a:lnTo>
                  <a:pt x="3134635" y="0"/>
                </a:lnTo>
                <a:lnTo>
                  <a:pt x="3134635" y="2789402"/>
                </a:lnTo>
                <a:lnTo>
                  <a:pt x="0" y="2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471031" y="2684493"/>
            <a:ext cx="2113209" cy="2459007"/>
            <a:chOff x="0" y="0"/>
            <a:chExt cx="6985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1D9D">
                    <a:alpha val="100000"/>
                  </a:srgbClr>
                </a:gs>
                <a:gs pos="100000">
                  <a:srgbClr val="FFEFD2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73025"/>
              <a:ext cx="6985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20 000,0</a:t>
              </a:r>
            </a:p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235741" y="6207328"/>
            <a:ext cx="3652802" cy="2165620"/>
            <a:chOff x="0" y="0"/>
            <a:chExt cx="835625" cy="49541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35625" cy="495413"/>
            </a:xfrm>
            <a:custGeom>
              <a:avLst/>
              <a:gdLst/>
              <a:ahLst/>
              <a:cxnLst/>
              <a:rect l="l" t="t" r="r" b="b"/>
              <a:pathLst>
                <a:path w="835625" h="495413">
                  <a:moveTo>
                    <a:pt x="0" y="0"/>
                  </a:moveTo>
                  <a:lnTo>
                    <a:pt x="632425" y="0"/>
                  </a:lnTo>
                  <a:lnTo>
                    <a:pt x="835625" y="247707"/>
                  </a:lnTo>
                  <a:lnTo>
                    <a:pt x="632425" y="495413"/>
                  </a:lnTo>
                  <a:lnTo>
                    <a:pt x="0" y="495413"/>
                  </a:lnTo>
                  <a:lnTo>
                    <a:pt x="203200" y="24770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CCE6B">
                    <a:alpha val="100000"/>
                  </a:srgbClr>
                </a:gs>
                <a:gs pos="100000">
                  <a:srgbClr val="D8FFD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77800" y="-47625"/>
              <a:ext cx="581625" cy="543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Освіта і наука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719672" y="6201438"/>
            <a:ext cx="3705076" cy="2165620"/>
            <a:chOff x="0" y="0"/>
            <a:chExt cx="847583" cy="49541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47583" cy="495413"/>
            </a:xfrm>
            <a:custGeom>
              <a:avLst/>
              <a:gdLst/>
              <a:ahLst/>
              <a:cxnLst/>
              <a:rect l="l" t="t" r="r" b="b"/>
              <a:pathLst>
                <a:path w="847583" h="495413">
                  <a:moveTo>
                    <a:pt x="0" y="0"/>
                  </a:moveTo>
                  <a:lnTo>
                    <a:pt x="644383" y="0"/>
                  </a:lnTo>
                  <a:lnTo>
                    <a:pt x="847583" y="247707"/>
                  </a:lnTo>
                  <a:lnTo>
                    <a:pt x="644383" y="495413"/>
                  </a:lnTo>
                  <a:lnTo>
                    <a:pt x="0" y="495413"/>
                  </a:lnTo>
                  <a:lnTo>
                    <a:pt x="203200" y="24770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77800" y="-47625"/>
              <a:ext cx="593583" cy="543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Муніципальна інфраструктура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71031" y="6201438"/>
            <a:ext cx="3562692" cy="2171511"/>
            <a:chOff x="0" y="0"/>
            <a:chExt cx="812800" cy="49541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495413"/>
            </a:xfrm>
            <a:custGeom>
              <a:avLst/>
              <a:gdLst/>
              <a:ahLst/>
              <a:cxnLst/>
              <a:rect l="l" t="t" r="r" b="b"/>
              <a:pathLst>
                <a:path w="812800" h="495413">
                  <a:moveTo>
                    <a:pt x="0" y="0"/>
                  </a:moveTo>
                  <a:lnTo>
                    <a:pt x="609600" y="0"/>
                  </a:lnTo>
                  <a:lnTo>
                    <a:pt x="812800" y="247707"/>
                  </a:lnTo>
                  <a:lnTo>
                    <a:pt x="609600" y="495413"/>
                  </a:lnTo>
                  <a:lnTo>
                    <a:pt x="0" y="495413"/>
                  </a:lnTo>
                  <a:lnTo>
                    <a:pt x="203200" y="24770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4A9FF">
                    <a:alpha val="100000"/>
                  </a:srgbClr>
                </a:gs>
                <a:gs pos="100000">
                  <a:srgbClr val="F5F8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177800" y="-47625"/>
              <a:ext cx="558800" cy="543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Охорона здоров</a:t>
              </a:r>
            </a:p>
          </p:txBody>
        </p:sp>
      </p:grpSp>
      <p:sp>
        <p:nvSpPr>
          <p:cNvPr id="39" name="Freeform 39"/>
          <p:cNvSpPr/>
          <p:nvPr/>
        </p:nvSpPr>
        <p:spPr>
          <a:xfrm rot="5400000">
            <a:off x="10078316" y="5476674"/>
            <a:ext cx="898639" cy="509523"/>
          </a:xfrm>
          <a:custGeom>
            <a:avLst/>
            <a:gdLst/>
            <a:ahLst/>
            <a:cxnLst/>
            <a:rect l="l" t="t" r="r" b="b"/>
            <a:pathLst>
              <a:path w="898639" h="509523">
                <a:moveTo>
                  <a:pt x="0" y="0"/>
                </a:moveTo>
                <a:lnTo>
                  <a:pt x="898639" y="0"/>
                </a:lnTo>
                <a:lnTo>
                  <a:pt x="898639" y="509523"/>
                </a:lnTo>
                <a:lnTo>
                  <a:pt x="0" y="509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5755420" y="1618827"/>
            <a:ext cx="11003577" cy="73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5181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обсяг публічних інвестицій </a:t>
            </a:r>
          </a:p>
        </p:txBody>
      </p:sp>
      <p:sp>
        <p:nvSpPr>
          <p:cNvPr id="41" name="Freeform 41"/>
          <p:cNvSpPr/>
          <p:nvPr/>
        </p:nvSpPr>
        <p:spPr>
          <a:xfrm rot="3049042">
            <a:off x="11645634" y="4965915"/>
            <a:ext cx="898639" cy="509523"/>
          </a:xfrm>
          <a:custGeom>
            <a:avLst/>
            <a:gdLst/>
            <a:ahLst/>
            <a:cxnLst/>
            <a:rect l="l" t="t" r="r" b="b"/>
            <a:pathLst>
              <a:path w="898639" h="509523">
                <a:moveTo>
                  <a:pt x="0" y="0"/>
                </a:moveTo>
                <a:lnTo>
                  <a:pt x="898639" y="0"/>
                </a:lnTo>
                <a:lnTo>
                  <a:pt x="898639" y="509523"/>
                </a:lnTo>
                <a:lnTo>
                  <a:pt x="0" y="509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7598177">
            <a:off x="8510998" y="5058156"/>
            <a:ext cx="898639" cy="509523"/>
          </a:xfrm>
          <a:custGeom>
            <a:avLst/>
            <a:gdLst/>
            <a:ahLst/>
            <a:cxnLst/>
            <a:rect l="l" t="t" r="r" b="b"/>
            <a:pathLst>
              <a:path w="898639" h="509523">
                <a:moveTo>
                  <a:pt x="0" y="0"/>
                </a:moveTo>
                <a:lnTo>
                  <a:pt x="898639" y="0"/>
                </a:lnTo>
                <a:lnTo>
                  <a:pt x="898639" y="509523"/>
                </a:lnTo>
                <a:lnTo>
                  <a:pt x="0" y="509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7691" y="0"/>
            <a:ext cx="13949487" cy="10287000"/>
            <a:chOff x="0" y="0"/>
            <a:chExt cx="16883910" cy="12450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83911" cy="12450980"/>
            </a:xfrm>
            <a:custGeom>
              <a:avLst/>
              <a:gdLst/>
              <a:ahLst/>
              <a:cxnLst/>
              <a:rect l="l" t="t" r="r" b="b"/>
              <a:pathLst>
                <a:path w="16883911" h="12450980">
                  <a:moveTo>
                    <a:pt x="16883911" y="0"/>
                  </a:moveTo>
                  <a:lnTo>
                    <a:pt x="10241206" y="12450980"/>
                  </a:lnTo>
                  <a:lnTo>
                    <a:pt x="0" y="12450980"/>
                  </a:lnTo>
                  <a:lnTo>
                    <a:pt x="6642705" y="0"/>
                  </a:lnTo>
                  <a:lnTo>
                    <a:pt x="16883911" y="0"/>
                  </a:lnTo>
                  <a:close/>
                </a:path>
              </a:pathLst>
            </a:custGeom>
            <a:blipFill>
              <a:blip r:embed="rId2"/>
              <a:stretch>
                <a:fillRect l="-10322" r="-103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837879" y="6004822"/>
            <a:ext cx="11450121" cy="2919984"/>
            <a:chOff x="0" y="0"/>
            <a:chExt cx="3015670" cy="7690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5670" cy="769049"/>
            </a:xfrm>
            <a:custGeom>
              <a:avLst/>
              <a:gdLst/>
              <a:ahLst/>
              <a:cxnLst/>
              <a:rect l="l" t="t" r="r" b="b"/>
              <a:pathLst>
                <a:path w="3015670" h="769049">
                  <a:moveTo>
                    <a:pt x="0" y="0"/>
                  </a:moveTo>
                  <a:lnTo>
                    <a:pt x="3015670" y="0"/>
                  </a:lnTo>
                  <a:lnTo>
                    <a:pt x="3015670" y="769049"/>
                  </a:lnTo>
                  <a:lnTo>
                    <a:pt x="0" y="769049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15670" cy="807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547838" y="0"/>
            <a:ext cx="7095676" cy="6208716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416060">
            <a:off x="10744412" y="-701442"/>
            <a:ext cx="703257" cy="4114800"/>
          </a:xfrm>
          <a:custGeom>
            <a:avLst/>
            <a:gdLst/>
            <a:ahLst/>
            <a:cxnLst/>
            <a:rect l="l" t="t" r="r" b="b"/>
            <a:pathLst>
              <a:path w="703257" h="4114800">
                <a:moveTo>
                  <a:pt x="0" y="0"/>
                </a:moveTo>
                <a:lnTo>
                  <a:pt x="703257" y="0"/>
                </a:lnTo>
                <a:lnTo>
                  <a:pt x="70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274840">
            <a:off x="14535993" y="931678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088895" y="6138172"/>
            <a:ext cx="8122700" cy="297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5"/>
              </a:lnSpc>
            </a:pPr>
            <a:r>
              <a:rPr lang="en-US" sz="10809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дякуємо за увагу!</a:t>
            </a:r>
          </a:p>
        </p:txBody>
      </p:sp>
      <p:grpSp>
        <p:nvGrpSpPr>
          <p:cNvPr id="13" name="Group 13"/>
          <p:cNvGrpSpPr/>
          <p:nvPr/>
        </p:nvGrpSpPr>
        <p:grpSpPr>
          <a:xfrm rot="1831014">
            <a:off x="16871036" y="4659302"/>
            <a:ext cx="681115" cy="6532497"/>
            <a:chOff x="0" y="0"/>
            <a:chExt cx="179388" cy="17204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9388" cy="1720493"/>
            </a:xfrm>
            <a:custGeom>
              <a:avLst/>
              <a:gdLst/>
              <a:ahLst/>
              <a:cxnLst/>
              <a:rect l="l" t="t" r="r" b="b"/>
              <a:pathLst>
                <a:path w="179388" h="1720493">
                  <a:moveTo>
                    <a:pt x="0" y="0"/>
                  </a:moveTo>
                  <a:lnTo>
                    <a:pt x="179388" y="0"/>
                  </a:lnTo>
                  <a:lnTo>
                    <a:pt x="179388" y="1720493"/>
                  </a:lnTo>
                  <a:lnTo>
                    <a:pt x="0" y="1720493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9388" cy="1758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1671049">
            <a:off x="7534042" y="5863305"/>
            <a:ext cx="681115" cy="5190500"/>
            <a:chOff x="0" y="0"/>
            <a:chExt cx="179388" cy="13670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9388" cy="1367045"/>
            </a:xfrm>
            <a:custGeom>
              <a:avLst/>
              <a:gdLst/>
              <a:ahLst/>
              <a:cxnLst/>
              <a:rect l="l" t="t" r="r" b="b"/>
              <a:pathLst>
                <a:path w="179388" h="1367045">
                  <a:moveTo>
                    <a:pt x="0" y="0"/>
                  </a:moveTo>
                  <a:lnTo>
                    <a:pt x="179388" y="0"/>
                  </a:lnTo>
                  <a:lnTo>
                    <a:pt x="179388" y="1367045"/>
                  </a:lnTo>
                  <a:lnTo>
                    <a:pt x="0" y="1367045"/>
                  </a:lnTo>
                  <a:close/>
                </a:path>
              </a:pathLst>
            </a:custGeom>
            <a:solidFill>
              <a:srgbClr val="F0F9F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79388" cy="1405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459125" y="-2165837"/>
            <a:ext cx="7074362" cy="13253066"/>
          </a:xfrm>
          <a:prstGeom prst="line">
            <a:avLst/>
          </a:prstGeom>
          <a:ln w="952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15554781" y="5111745"/>
            <a:ext cx="3315391" cy="5619712"/>
          </a:xfrm>
          <a:prstGeom prst="line">
            <a:avLst/>
          </a:prstGeom>
          <a:ln w="952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067319" y="1055523"/>
            <a:ext cx="2191981" cy="39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74"/>
              </a:lnSpc>
            </a:pPr>
            <a:r>
              <a:rPr lang="en-US" sz="2780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presented by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06815" y="1482424"/>
            <a:ext cx="3504779" cy="92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31"/>
              </a:lnSpc>
            </a:pPr>
            <a:r>
              <a:rPr lang="en-US" sz="33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фінансове управління міської ради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53355" y="9517030"/>
            <a:ext cx="3793778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м. Звягель       грудень    2025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19201" y="1028700"/>
            <a:ext cx="16230600" cy="8229600"/>
            <a:chOff x="0" y="0"/>
            <a:chExt cx="4274726" cy="21674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9980" y="1089393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81184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618951" y="2177987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8"/>
                </a:lnTo>
                <a:lnTo>
                  <a:pt x="0" y="391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4209787" y="3379004"/>
            <a:ext cx="9223217" cy="961505"/>
            <a:chOff x="0" y="0"/>
            <a:chExt cx="2684292" cy="2798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84293" cy="279833"/>
            </a:xfrm>
            <a:custGeom>
              <a:avLst/>
              <a:gdLst/>
              <a:ahLst/>
              <a:cxnLst/>
              <a:rect l="l" t="t" r="r" b="b"/>
              <a:pathLst>
                <a:path w="2684293" h="279833">
                  <a:moveTo>
                    <a:pt x="2481093" y="0"/>
                  </a:moveTo>
                  <a:lnTo>
                    <a:pt x="0" y="0"/>
                  </a:lnTo>
                  <a:lnTo>
                    <a:pt x="0" y="279833"/>
                  </a:lnTo>
                  <a:lnTo>
                    <a:pt x="2481093" y="279833"/>
                  </a:lnTo>
                  <a:lnTo>
                    <a:pt x="2684293" y="139917"/>
                  </a:lnTo>
                  <a:lnTo>
                    <a:pt x="248109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2569992" cy="33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Власні надходження загального фонду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15220" y="5143500"/>
            <a:ext cx="7311469" cy="961505"/>
            <a:chOff x="0" y="0"/>
            <a:chExt cx="2127904" cy="2798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27904" cy="279833"/>
            </a:xfrm>
            <a:custGeom>
              <a:avLst/>
              <a:gdLst/>
              <a:ahLst/>
              <a:cxnLst/>
              <a:rect l="l" t="t" r="r" b="b"/>
              <a:pathLst>
                <a:path w="2127904" h="279833">
                  <a:moveTo>
                    <a:pt x="1924704" y="0"/>
                  </a:moveTo>
                  <a:lnTo>
                    <a:pt x="0" y="0"/>
                  </a:lnTo>
                  <a:lnTo>
                    <a:pt x="0" y="279833"/>
                  </a:lnTo>
                  <a:lnTo>
                    <a:pt x="1924704" y="279833"/>
                  </a:lnTo>
                  <a:lnTo>
                    <a:pt x="2127904" y="139917"/>
                  </a:lnTo>
                  <a:lnTo>
                    <a:pt x="1924704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013604" cy="33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Доходи спеціального фонду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114800" y="6909622"/>
            <a:ext cx="6716365" cy="961505"/>
            <a:chOff x="0" y="0"/>
            <a:chExt cx="1954707" cy="2798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54707" cy="279833"/>
            </a:xfrm>
            <a:custGeom>
              <a:avLst/>
              <a:gdLst/>
              <a:ahLst/>
              <a:cxnLst/>
              <a:rect l="l" t="t" r="r" b="b"/>
              <a:pathLst>
                <a:path w="1954707" h="279833">
                  <a:moveTo>
                    <a:pt x="1751507" y="0"/>
                  </a:moveTo>
                  <a:lnTo>
                    <a:pt x="0" y="0"/>
                  </a:lnTo>
                  <a:lnTo>
                    <a:pt x="0" y="279833"/>
                  </a:lnTo>
                  <a:lnTo>
                    <a:pt x="1751507" y="279833"/>
                  </a:lnTo>
                  <a:lnTo>
                    <a:pt x="1954707" y="139917"/>
                  </a:lnTo>
                  <a:lnTo>
                    <a:pt x="1751507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50000">
                  <a:srgbClr val="94B9FF">
                    <a:alpha val="100000"/>
                  </a:srgbClr>
                </a:gs>
                <a:gs pos="100000">
                  <a:srgbClr val="17DF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840407" cy="33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Міжбюджетні трансферти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40672" y="3387349"/>
            <a:ext cx="4324849" cy="432484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92486" y="3709171"/>
            <a:ext cx="3681204" cy="3681204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090971" y="3957141"/>
            <a:ext cx="3024249" cy="3138692"/>
            <a:chOff x="0" y="0"/>
            <a:chExt cx="812800" cy="84355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43558"/>
            </a:xfrm>
            <a:custGeom>
              <a:avLst/>
              <a:gdLst/>
              <a:ahLst/>
              <a:cxnLst/>
              <a:rect l="l" t="t" r="r" b="b"/>
              <a:pathLst>
                <a:path w="812800" h="843558">
                  <a:moveTo>
                    <a:pt x="406400" y="0"/>
                  </a:moveTo>
                  <a:cubicBezTo>
                    <a:pt x="181951" y="0"/>
                    <a:pt x="0" y="188837"/>
                    <a:pt x="0" y="421779"/>
                  </a:cubicBezTo>
                  <a:cubicBezTo>
                    <a:pt x="0" y="654721"/>
                    <a:pt x="181951" y="843558"/>
                    <a:pt x="406400" y="843558"/>
                  </a:cubicBezTo>
                  <a:cubicBezTo>
                    <a:pt x="630849" y="843558"/>
                    <a:pt x="812800" y="654721"/>
                    <a:pt x="812800" y="421779"/>
                  </a:cubicBezTo>
                  <a:cubicBezTo>
                    <a:pt x="812800" y="188837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50000">
                  <a:srgbClr val="94B9FF">
                    <a:alpha val="100000"/>
                  </a:srgbClr>
                </a:gs>
                <a:gs pos="100000">
                  <a:srgbClr val="17DF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2409"/>
              <a:ext cx="660400" cy="752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625 903,1</a:t>
              </a:r>
            </a:p>
            <a:p>
              <a:pPr algn="ctr">
                <a:lnSpc>
                  <a:spcPts val="5039"/>
                </a:lnSpc>
              </a:pPr>
              <a:r>
                <a:rPr lang="en-US" sz="35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934151" y="2982134"/>
            <a:ext cx="2237014" cy="1996586"/>
            <a:chOff x="0" y="0"/>
            <a:chExt cx="910677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10677" cy="812800"/>
            </a:xfrm>
            <a:custGeom>
              <a:avLst/>
              <a:gdLst/>
              <a:ahLst/>
              <a:cxnLst/>
              <a:rect l="l" t="t" r="r" b="b"/>
              <a:pathLst>
                <a:path w="910677" h="812800">
                  <a:moveTo>
                    <a:pt x="455339" y="0"/>
                  </a:moveTo>
                  <a:lnTo>
                    <a:pt x="910677" y="406400"/>
                  </a:lnTo>
                  <a:lnTo>
                    <a:pt x="455339" y="812800"/>
                  </a:lnTo>
                  <a:lnTo>
                    <a:pt x="0" y="406400"/>
                  </a:lnTo>
                  <a:lnTo>
                    <a:pt x="455339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56523" y="92075"/>
              <a:ext cx="597632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518 760,0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1151921" y="4673884"/>
            <a:ext cx="1900737" cy="190073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8 495,6 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461339" y="6440006"/>
            <a:ext cx="2070928" cy="2070928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50000">
                  <a:srgbClr val="94B9FF">
                    <a:alpha val="100000"/>
                  </a:srgbClr>
                </a:gs>
                <a:gs pos="100000">
                  <a:srgbClr val="17DF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7" name="TextBox 47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98 647,5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14051274" y="1458255"/>
            <a:ext cx="3005089" cy="2250916"/>
          </a:xfrm>
          <a:custGeom>
            <a:avLst/>
            <a:gdLst/>
            <a:ahLst/>
            <a:cxnLst/>
            <a:rect l="l" t="t" r="r" b="b"/>
            <a:pathLst>
              <a:path w="3005089" h="2250916">
                <a:moveTo>
                  <a:pt x="0" y="0"/>
                </a:moveTo>
                <a:lnTo>
                  <a:pt x="3005089" y="0"/>
                </a:lnTo>
                <a:lnTo>
                  <a:pt x="3005089" y="2250916"/>
                </a:lnTo>
                <a:lnTo>
                  <a:pt x="0" y="225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535366" y="7095834"/>
            <a:ext cx="3663214" cy="2050680"/>
          </a:xfrm>
          <a:custGeom>
            <a:avLst/>
            <a:gdLst/>
            <a:ahLst/>
            <a:cxnLst/>
            <a:rect l="l" t="t" r="r" b="b"/>
            <a:pathLst>
              <a:path w="3663214" h="2050680">
                <a:moveTo>
                  <a:pt x="0" y="0"/>
                </a:moveTo>
                <a:lnTo>
                  <a:pt x="3663214" y="0"/>
                </a:lnTo>
                <a:lnTo>
                  <a:pt x="3663214" y="2050680"/>
                </a:lnTo>
                <a:lnTo>
                  <a:pt x="0" y="20506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561" t="-20344" r="-10762" b="-21668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3560470" y="4759216"/>
            <a:ext cx="3080953" cy="1730074"/>
          </a:xfrm>
          <a:custGeom>
            <a:avLst/>
            <a:gdLst/>
            <a:ahLst/>
            <a:cxnLst/>
            <a:rect l="l" t="t" r="r" b="b"/>
            <a:pathLst>
              <a:path w="3080953" h="1730074">
                <a:moveTo>
                  <a:pt x="0" y="0"/>
                </a:moveTo>
                <a:lnTo>
                  <a:pt x="3080953" y="0"/>
                </a:lnTo>
                <a:lnTo>
                  <a:pt x="3080953" y="1730073"/>
                </a:lnTo>
                <a:lnTo>
                  <a:pt x="0" y="17300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3734365" y="1496355"/>
            <a:ext cx="8776698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показники доходів бюджету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2BFD4">
                <a:alpha val="100000"/>
              </a:srgbClr>
            </a:gs>
            <a:gs pos="100000">
              <a:srgbClr val="F1DD7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8700" y="727645"/>
            <a:ext cx="16230600" cy="8691198"/>
            <a:chOff x="0" y="0"/>
            <a:chExt cx="4274726" cy="2289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289040"/>
            </a:xfrm>
            <a:custGeom>
              <a:avLst/>
              <a:gdLst/>
              <a:ahLst/>
              <a:cxnLst/>
              <a:rect l="l" t="t" r="r" b="b"/>
              <a:pathLst>
                <a:path w="4274726" h="2289040">
                  <a:moveTo>
                    <a:pt x="0" y="0"/>
                  </a:moveTo>
                  <a:lnTo>
                    <a:pt x="4274726" y="0"/>
                  </a:lnTo>
                  <a:lnTo>
                    <a:pt x="4274726" y="2289040"/>
                  </a:lnTo>
                  <a:lnTo>
                    <a:pt x="0" y="228904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327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7239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3"/>
                </a:lnTo>
                <a:lnTo>
                  <a:pt x="0" y="406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3254044" y="3292280"/>
            <a:ext cx="2797729" cy="559258"/>
          </a:xfrm>
          <a:prstGeom prst="line">
            <a:avLst/>
          </a:prstGeom>
          <a:ln w="85725" cap="flat">
            <a:gradFill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  <a:prstDash val="solid"/>
            <a:headEnd type="diamond" w="lg" len="lg"/>
            <a:tailEnd type="diamond" w="lg" len="lg"/>
          </a:ln>
        </p:spPr>
      </p:sp>
      <p:sp>
        <p:nvSpPr>
          <p:cNvPr id="21" name="AutoShape 21"/>
          <p:cNvSpPr/>
          <p:nvPr/>
        </p:nvSpPr>
        <p:spPr>
          <a:xfrm flipV="1">
            <a:off x="5722231" y="3250857"/>
            <a:ext cx="2596191" cy="586454"/>
          </a:xfrm>
          <a:prstGeom prst="line">
            <a:avLst/>
          </a:prstGeom>
          <a:ln w="85725" cap="flat">
            <a:gradFill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  <a:prstDash val="solid"/>
            <a:headEnd type="diamond" w="lg" len="lg"/>
            <a:tailEnd type="diamond" w="lg" len="lg"/>
          </a:ln>
        </p:spPr>
      </p:sp>
      <p:sp>
        <p:nvSpPr>
          <p:cNvPr id="22" name="AutoShape 22"/>
          <p:cNvSpPr/>
          <p:nvPr/>
        </p:nvSpPr>
        <p:spPr>
          <a:xfrm>
            <a:off x="7992376" y="3256673"/>
            <a:ext cx="2572236" cy="683914"/>
          </a:xfrm>
          <a:prstGeom prst="line">
            <a:avLst/>
          </a:prstGeom>
          <a:ln w="85725" cap="flat">
            <a:gradFill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prstDash val="solid"/>
            <a:headEnd type="diamond" w="lg" len="lg"/>
            <a:tailEnd type="diamond" w="lg" len="lg"/>
          </a:ln>
        </p:spPr>
      </p:sp>
      <p:sp>
        <p:nvSpPr>
          <p:cNvPr id="23" name="AutoShape 23"/>
          <p:cNvSpPr/>
          <p:nvPr/>
        </p:nvSpPr>
        <p:spPr>
          <a:xfrm flipV="1">
            <a:off x="10215571" y="3312324"/>
            <a:ext cx="2596191" cy="586454"/>
          </a:xfrm>
          <a:prstGeom prst="line">
            <a:avLst/>
          </a:prstGeom>
          <a:ln w="85725" cap="flat">
            <a:gradFill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prstDash val="solid"/>
            <a:headEnd type="diamond" w="lg" len="lg"/>
            <a:tailEnd type="diamond" w="lg" len="lg"/>
          </a:ln>
        </p:spPr>
      </p:sp>
      <p:sp>
        <p:nvSpPr>
          <p:cNvPr id="24" name="AutoShape 24"/>
          <p:cNvSpPr/>
          <p:nvPr/>
        </p:nvSpPr>
        <p:spPr>
          <a:xfrm>
            <a:off x="12479765" y="3292280"/>
            <a:ext cx="2572236" cy="683914"/>
          </a:xfrm>
          <a:prstGeom prst="line">
            <a:avLst/>
          </a:prstGeom>
          <a:ln w="85725" cap="flat">
            <a:gradFill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  <a:prstDash val="solid"/>
            <a:headEnd type="diamond" w="lg" len="lg"/>
            <a:tailEnd type="diamond" w="lg" len="lg"/>
          </a:ln>
        </p:spPr>
      </p:sp>
      <p:sp>
        <p:nvSpPr>
          <p:cNvPr id="25" name="AutoShape 25"/>
          <p:cNvSpPr/>
          <p:nvPr/>
        </p:nvSpPr>
        <p:spPr>
          <a:xfrm>
            <a:off x="3437772" y="3418572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26" name="Group 26"/>
          <p:cNvGrpSpPr/>
          <p:nvPr/>
        </p:nvGrpSpPr>
        <p:grpSpPr>
          <a:xfrm>
            <a:off x="2491244" y="4231448"/>
            <a:ext cx="1893056" cy="2847334"/>
            <a:chOff x="0" y="0"/>
            <a:chExt cx="412977" cy="62115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12977" cy="605483"/>
            </a:xfrm>
            <a:custGeom>
              <a:avLst/>
              <a:gdLst/>
              <a:ahLst/>
              <a:cxnLst/>
              <a:rect l="l" t="t" r="r" b="b"/>
              <a:pathLst>
                <a:path w="412977" h="605483">
                  <a:moveTo>
                    <a:pt x="0" y="36679"/>
                  </a:moveTo>
                  <a:lnTo>
                    <a:pt x="0" y="368578"/>
                  </a:lnTo>
                  <a:cubicBezTo>
                    <a:pt x="0" y="392118"/>
                    <a:pt x="9081" y="414752"/>
                    <a:pt x="25352" y="431764"/>
                  </a:cubicBezTo>
                  <a:lnTo>
                    <a:pt x="181137" y="594649"/>
                  </a:lnTo>
                  <a:cubicBezTo>
                    <a:pt x="187755" y="601569"/>
                    <a:pt x="196914" y="605483"/>
                    <a:pt x="206489" y="605483"/>
                  </a:cubicBezTo>
                  <a:cubicBezTo>
                    <a:pt x="216063" y="605483"/>
                    <a:pt x="225222" y="601569"/>
                    <a:pt x="231840" y="594649"/>
                  </a:cubicBezTo>
                  <a:lnTo>
                    <a:pt x="387625" y="431764"/>
                  </a:lnTo>
                  <a:cubicBezTo>
                    <a:pt x="403896" y="414752"/>
                    <a:pt x="412977" y="392118"/>
                    <a:pt x="412977" y="368578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C90">
                    <a:alpha val="100000"/>
                  </a:srgbClr>
                </a:gs>
                <a:gs pos="100000">
                  <a:srgbClr val="FFE1A4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2225"/>
              <a:ext cx="412977" cy="414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Податок на доходи фізичних осіб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634733" y="4967329"/>
            <a:ext cx="1893056" cy="2558979"/>
            <a:chOff x="0" y="0"/>
            <a:chExt cx="412977" cy="5582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12977" cy="542577"/>
            </a:xfrm>
            <a:custGeom>
              <a:avLst/>
              <a:gdLst/>
              <a:ahLst/>
              <a:cxnLst/>
              <a:rect l="l" t="t" r="r" b="b"/>
              <a:pathLst>
                <a:path w="412977" h="542577">
                  <a:moveTo>
                    <a:pt x="0" y="36679"/>
                  </a:moveTo>
                  <a:lnTo>
                    <a:pt x="0" y="305672"/>
                  </a:lnTo>
                  <a:cubicBezTo>
                    <a:pt x="0" y="329212"/>
                    <a:pt x="9081" y="351846"/>
                    <a:pt x="25352" y="368858"/>
                  </a:cubicBezTo>
                  <a:lnTo>
                    <a:pt x="181137" y="531744"/>
                  </a:lnTo>
                  <a:cubicBezTo>
                    <a:pt x="187755" y="538663"/>
                    <a:pt x="196914" y="542577"/>
                    <a:pt x="206489" y="542577"/>
                  </a:cubicBezTo>
                  <a:cubicBezTo>
                    <a:pt x="216063" y="542577"/>
                    <a:pt x="225222" y="538663"/>
                    <a:pt x="231840" y="531744"/>
                  </a:cubicBezTo>
                  <a:lnTo>
                    <a:pt x="387625" y="368858"/>
                  </a:lnTo>
                  <a:cubicBezTo>
                    <a:pt x="403896" y="351846"/>
                    <a:pt x="412977" y="329212"/>
                    <a:pt x="412977" y="305672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2225"/>
              <a:ext cx="412977" cy="35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Плата за землю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187929" y="4402694"/>
            <a:ext cx="1893056" cy="2558979"/>
            <a:chOff x="0" y="0"/>
            <a:chExt cx="412977" cy="5582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12977" cy="542577"/>
            </a:xfrm>
            <a:custGeom>
              <a:avLst/>
              <a:gdLst/>
              <a:ahLst/>
              <a:cxnLst/>
              <a:rect l="l" t="t" r="r" b="b"/>
              <a:pathLst>
                <a:path w="412977" h="542577">
                  <a:moveTo>
                    <a:pt x="0" y="36679"/>
                  </a:moveTo>
                  <a:lnTo>
                    <a:pt x="0" y="305672"/>
                  </a:lnTo>
                  <a:cubicBezTo>
                    <a:pt x="0" y="329212"/>
                    <a:pt x="9081" y="351846"/>
                    <a:pt x="25352" y="368858"/>
                  </a:cubicBezTo>
                  <a:lnTo>
                    <a:pt x="181137" y="531744"/>
                  </a:lnTo>
                  <a:cubicBezTo>
                    <a:pt x="187755" y="538663"/>
                    <a:pt x="196914" y="542577"/>
                    <a:pt x="206489" y="542577"/>
                  </a:cubicBezTo>
                  <a:cubicBezTo>
                    <a:pt x="216063" y="542577"/>
                    <a:pt x="225222" y="538663"/>
                    <a:pt x="231840" y="531744"/>
                  </a:cubicBezTo>
                  <a:lnTo>
                    <a:pt x="387625" y="368858"/>
                  </a:lnTo>
                  <a:cubicBezTo>
                    <a:pt x="403896" y="351846"/>
                    <a:pt x="412977" y="329212"/>
                    <a:pt x="412977" y="305672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2225"/>
              <a:ext cx="412977" cy="35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Акцизний податок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14247" y="4967329"/>
            <a:ext cx="1893056" cy="2558979"/>
            <a:chOff x="0" y="0"/>
            <a:chExt cx="412977" cy="55825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12977" cy="542577"/>
            </a:xfrm>
            <a:custGeom>
              <a:avLst/>
              <a:gdLst/>
              <a:ahLst/>
              <a:cxnLst/>
              <a:rect l="l" t="t" r="r" b="b"/>
              <a:pathLst>
                <a:path w="412977" h="542577">
                  <a:moveTo>
                    <a:pt x="0" y="36679"/>
                  </a:moveTo>
                  <a:lnTo>
                    <a:pt x="0" y="305672"/>
                  </a:lnTo>
                  <a:cubicBezTo>
                    <a:pt x="0" y="329212"/>
                    <a:pt x="9081" y="351846"/>
                    <a:pt x="25352" y="368858"/>
                  </a:cubicBezTo>
                  <a:lnTo>
                    <a:pt x="181137" y="531744"/>
                  </a:lnTo>
                  <a:cubicBezTo>
                    <a:pt x="187755" y="538663"/>
                    <a:pt x="196914" y="542577"/>
                    <a:pt x="206489" y="542577"/>
                  </a:cubicBezTo>
                  <a:cubicBezTo>
                    <a:pt x="216063" y="542577"/>
                    <a:pt x="225222" y="538663"/>
                    <a:pt x="231840" y="531744"/>
                  </a:cubicBezTo>
                  <a:lnTo>
                    <a:pt x="387625" y="368858"/>
                  </a:lnTo>
                  <a:cubicBezTo>
                    <a:pt x="403896" y="351846"/>
                    <a:pt x="412977" y="329212"/>
                    <a:pt x="412977" y="305672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2225"/>
              <a:ext cx="412977" cy="35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Єдиний податок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116487" y="4967329"/>
            <a:ext cx="1893056" cy="2558979"/>
            <a:chOff x="0" y="0"/>
            <a:chExt cx="412977" cy="5582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12977" cy="542577"/>
            </a:xfrm>
            <a:custGeom>
              <a:avLst/>
              <a:gdLst/>
              <a:ahLst/>
              <a:cxnLst/>
              <a:rect l="l" t="t" r="r" b="b"/>
              <a:pathLst>
                <a:path w="412977" h="542577">
                  <a:moveTo>
                    <a:pt x="0" y="36679"/>
                  </a:moveTo>
                  <a:lnTo>
                    <a:pt x="0" y="305672"/>
                  </a:lnTo>
                  <a:cubicBezTo>
                    <a:pt x="0" y="329212"/>
                    <a:pt x="9081" y="351846"/>
                    <a:pt x="25352" y="368858"/>
                  </a:cubicBezTo>
                  <a:lnTo>
                    <a:pt x="181137" y="531744"/>
                  </a:lnTo>
                  <a:cubicBezTo>
                    <a:pt x="187755" y="538663"/>
                    <a:pt x="196914" y="542577"/>
                    <a:pt x="206489" y="542577"/>
                  </a:cubicBezTo>
                  <a:cubicBezTo>
                    <a:pt x="216063" y="542577"/>
                    <a:pt x="225222" y="538663"/>
                    <a:pt x="231840" y="531744"/>
                  </a:cubicBezTo>
                  <a:lnTo>
                    <a:pt x="387625" y="368858"/>
                  </a:lnTo>
                  <a:cubicBezTo>
                    <a:pt x="403896" y="351846"/>
                    <a:pt x="412977" y="329212"/>
                    <a:pt x="412977" y="305672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22225"/>
              <a:ext cx="412977" cy="35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Інші податки і збори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929641" y="4426278"/>
            <a:ext cx="1893056" cy="2558979"/>
            <a:chOff x="0" y="0"/>
            <a:chExt cx="412977" cy="55825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12977" cy="542577"/>
            </a:xfrm>
            <a:custGeom>
              <a:avLst/>
              <a:gdLst/>
              <a:ahLst/>
              <a:cxnLst/>
              <a:rect l="l" t="t" r="r" b="b"/>
              <a:pathLst>
                <a:path w="412977" h="542577">
                  <a:moveTo>
                    <a:pt x="0" y="36679"/>
                  </a:moveTo>
                  <a:lnTo>
                    <a:pt x="0" y="305672"/>
                  </a:lnTo>
                  <a:cubicBezTo>
                    <a:pt x="0" y="329212"/>
                    <a:pt x="9081" y="351846"/>
                    <a:pt x="25352" y="368858"/>
                  </a:cubicBezTo>
                  <a:lnTo>
                    <a:pt x="181137" y="531744"/>
                  </a:lnTo>
                  <a:cubicBezTo>
                    <a:pt x="187755" y="538663"/>
                    <a:pt x="196914" y="542577"/>
                    <a:pt x="206489" y="542577"/>
                  </a:cubicBezTo>
                  <a:cubicBezTo>
                    <a:pt x="216063" y="542577"/>
                    <a:pt x="225222" y="538663"/>
                    <a:pt x="231840" y="531744"/>
                  </a:cubicBezTo>
                  <a:lnTo>
                    <a:pt x="387625" y="368858"/>
                  </a:lnTo>
                  <a:cubicBezTo>
                    <a:pt x="403896" y="351846"/>
                    <a:pt x="412977" y="329212"/>
                    <a:pt x="412977" y="305672"/>
                  </a:cubicBezTo>
                  <a:lnTo>
                    <a:pt x="412977" y="36679"/>
                  </a:lnTo>
                  <a:cubicBezTo>
                    <a:pt x="412977" y="26951"/>
                    <a:pt x="409113" y="17622"/>
                    <a:pt x="402234" y="10743"/>
                  </a:cubicBezTo>
                  <a:cubicBezTo>
                    <a:pt x="395355" y="3864"/>
                    <a:pt x="386026" y="0"/>
                    <a:pt x="376298" y="0"/>
                  </a:cubicBezTo>
                  <a:lnTo>
                    <a:pt x="36679" y="0"/>
                  </a:lnTo>
                  <a:cubicBezTo>
                    <a:pt x="26951" y="0"/>
                    <a:pt x="17622" y="3864"/>
                    <a:pt x="10743" y="10743"/>
                  </a:cubicBezTo>
                  <a:cubicBezTo>
                    <a:pt x="3864" y="17622"/>
                    <a:pt x="0" y="26951"/>
                    <a:pt x="0" y="36679"/>
                  </a:cubicBez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  <a:ln cap="sq">
              <a:noFill/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22225"/>
              <a:ext cx="412977" cy="35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Податок на нерухоме майно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78886" y="2664882"/>
            <a:ext cx="1267582" cy="1221802"/>
            <a:chOff x="0" y="0"/>
            <a:chExt cx="857404" cy="82643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57404" cy="826438"/>
            </a:xfrm>
            <a:custGeom>
              <a:avLst/>
              <a:gdLst/>
              <a:ahLst/>
              <a:cxnLst/>
              <a:rect l="l" t="t" r="r" b="b"/>
              <a:pathLst>
                <a:path w="857404" h="826438">
                  <a:moveTo>
                    <a:pt x="428702" y="0"/>
                  </a:moveTo>
                  <a:lnTo>
                    <a:pt x="857404" y="413219"/>
                  </a:lnTo>
                  <a:lnTo>
                    <a:pt x="428702" y="826438"/>
                  </a:lnTo>
                  <a:lnTo>
                    <a:pt x="0" y="413219"/>
                  </a:lnTo>
                  <a:lnTo>
                    <a:pt x="428702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6" name="TextBox 46"/>
            <p:cNvSpPr txBox="1"/>
            <p:nvPr/>
          </p:nvSpPr>
          <p:spPr>
            <a:xfrm>
              <a:off x="147366" y="103944"/>
              <a:ext cx="562671" cy="580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58,6%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584525" y="6440235"/>
            <a:ext cx="1706494" cy="1985738"/>
            <a:chOff x="0" y="0"/>
            <a:chExt cx="6985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9" name="TextBox 49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304 140,0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sp>
        <p:nvSpPr>
          <p:cNvPr id="50" name="AutoShape 50"/>
          <p:cNvSpPr/>
          <p:nvPr/>
        </p:nvSpPr>
        <p:spPr>
          <a:xfrm>
            <a:off x="10467367" y="4115360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51" name="Group 51"/>
          <p:cNvGrpSpPr/>
          <p:nvPr/>
        </p:nvGrpSpPr>
        <p:grpSpPr>
          <a:xfrm>
            <a:off x="9881392" y="3281046"/>
            <a:ext cx="1171949" cy="1171949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3" name="TextBox 5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7,3%</a:t>
              </a:r>
            </a:p>
          </p:txBody>
        </p:sp>
      </p:grpSp>
      <p:sp>
        <p:nvSpPr>
          <p:cNvPr id="54" name="AutoShape 54"/>
          <p:cNvSpPr/>
          <p:nvPr/>
        </p:nvSpPr>
        <p:spPr>
          <a:xfrm>
            <a:off x="12695125" y="3570972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55" name="Group 55"/>
          <p:cNvGrpSpPr/>
          <p:nvPr/>
        </p:nvGrpSpPr>
        <p:grpSpPr>
          <a:xfrm>
            <a:off x="12090100" y="2664882"/>
            <a:ext cx="1171949" cy="1171949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57" name="TextBox 57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1,9%</a:t>
              </a:r>
            </a:p>
          </p:txBody>
        </p:sp>
      </p:grpSp>
      <p:sp>
        <p:nvSpPr>
          <p:cNvPr id="58" name="AutoShape 58"/>
          <p:cNvSpPr/>
          <p:nvPr/>
        </p:nvSpPr>
        <p:spPr>
          <a:xfrm>
            <a:off x="14967844" y="4057791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59" name="Group 59"/>
          <p:cNvGrpSpPr/>
          <p:nvPr/>
        </p:nvGrpSpPr>
        <p:grpSpPr>
          <a:xfrm>
            <a:off x="14381869" y="3292280"/>
            <a:ext cx="1171949" cy="1171949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1" name="TextBox 6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3,2%</a:t>
              </a:r>
            </a:p>
          </p:txBody>
        </p:sp>
      </p:grpSp>
      <p:sp>
        <p:nvSpPr>
          <p:cNvPr id="62" name="AutoShape 62"/>
          <p:cNvSpPr/>
          <p:nvPr/>
        </p:nvSpPr>
        <p:spPr>
          <a:xfrm>
            <a:off x="5815981" y="4154454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63" name="Group 63"/>
          <p:cNvGrpSpPr/>
          <p:nvPr/>
        </p:nvGrpSpPr>
        <p:grpSpPr>
          <a:xfrm>
            <a:off x="5088911" y="3131488"/>
            <a:ext cx="1359114" cy="1197429"/>
            <a:chOff x="0" y="0"/>
            <a:chExt cx="812800" cy="82643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26438"/>
            </a:xfrm>
            <a:custGeom>
              <a:avLst/>
              <a:gdLst/>
              <a:ahLst/>
              <a:cxnLst/>
              <a:rect l="l" t="t" r="r" b="b"/>
              <a:pathLst>
                <a:path w="812800" h="826438">
                  <a:moveTo>
                    <a:pt x="406400" y="0"/>
                  </a:moveTo>
                  <a:lnTo>
                    <a:pt x="812800" y="413219"/>
                  </a:lnTo>
                  <a:lnTo>
                    <a:pt x="406400" y="826438"/>
                  </a:lnTo>
                  <a:lnTo>
                    <a:pt x="0" y="413219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65" name="TextBox 65"/>
            <p:cNvSpPr txBox="1"/>
            <p:nvPr/>
          </p:nvSpPr>
          <p:spPr>
            <a:xfrm>
              <a:off x="139700" y="103944"/>
              <a:ext cx="533400" cy="580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18,2%</a:t>
              </a:r>
            </a:p>
          </p:txBody>
        </p:sp>
      </p:grpSp>
      <p:sp>
        <p:nvSpPr>
          <p:cNvPr id="66" name="AutoShape 66"/>
          <p:cNvSpPr/>
          <p:nvPr/>
        </p:nvSpPr>
        <p:spPr>
          <a:xfrm>
            <a:off x="8153507" y="3471817"/>
            <a:ext cx="0" cy="81287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67" name="Group 67"/>
          <p:cNvGrpSpPr/>
          <p:nvPr/>
        </p:nvGrpSpPr>
        <p:grpSpPr>
          <a:xfrm>
            <a:off x="7585493" y="2726828"/>
            <a:ext cx="1228748" cy="1249366"/>
            <a:chOff x="0" y="0"/>
            <a:chExt cx="812800" cy="82643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26438"/>
            </a:xfrm>
            <a:custGeom>
              <a:avLst/>
              <a:gdLst/>
              <a:ahLst/>
              <a:cxnLst/>
              <a:rect l="l" t="t" r="r" b="b"/>
              <a:pathLst>
                <a:path w="812800" h="826438">
                  <a:moveTo>
                    <a:pt x="406400" y="0"/>
                  </a:moveTo>
                  <a:lnTo>
                    <a:pt x="812800" y="413219"/>
                  </a:lnTo>
                  <a:lnTo>
                    <a:pt x="406400" y="826438"/>
                  </a:lnTo>
                  <a:lnTo>
                    <a:pt x="0" y="413219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9" name="TextBox 69"/>
            <p:cNvSpPr txBox="1"/>
            <p:nvPr/>
          </p:nvSpPr>
          <p:spPr>
            <a:xfrm>
              <a:off x="139699" y="103944"/>
              <a:ext cx="566177" cy="580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10,8%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4907528" y="7433105"/>
            <a:ext cx="1706494" cy="1985738"/>
            <a:chOff x="0" y="0"/>
            <a:chExt cx="6985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1B9986">
                    <a:alpha val="100000"/>
                  </a:srgbClr>
                </a:gs>
                <a:gs pos="100000">
                  <a:srgbClr val="C4FFF0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72" name="TextBox 72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94 100,0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281210" y="6801653"/>
            <a:ext cx="1706494" cy="1985738"/>
            <a:chOff x="0" y="0"/>
            <a:chExt cx="6985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A6A">
                    <a:alpha val="100000"/>
                  </a:srgbClr>
                </a:gs>
                <a:gs pos="100000">
                  <a:srgbClr val="FFF7D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5" name="TextBox 75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56 250,0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9728014" y="7433105"/>
            <a:ext cx="1706494" cy="1985738"/>
            <a:chOff x="0" y="0"/>
            <a:chExt cx="6985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8" name="TextBox 78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37 900,0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2022922" y="6985257"/>
            <a:ext cx="1706494" cy="1985738"/>
            <a:chOff x="0" y="0"/>
            <a:chExt cx="6985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81" name="TextBox 81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9 846,0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4198754" y="7433105"/>
            <a:ext cx="1706494" cy="1985738"/>
            <a:chOff x="0" y="0"/>
            <a:chExt cx="6985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6767">
                    <a:alpha val="100000"/>
                  </a:srgbClr>
                </a:gs>
                <a:gs pos="100000">
                  <a:srgbClr val="FFD1D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4" name="TextBox 84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16 524,0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тис. грн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5773896" y="1674380"/>
            <a:ext cx="6902179" cy="829698"/>
            <a:chOff x="0" y="0"/>
            <a:chExt cx="1817858" cy="218521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817858" cy="218521"/>
            </a:xfrm>
            <a:custGeom>
              <a:avLst/>
              <a:gdLst/>
              <a:ahLst/>
              <a:cxnLst/>
              <a:rect l="l" t="t" r="r" b="b"/>
              <a:pathLst>
                <a:path w="1817858" h="218521">
                  <a:moveTo>
                    <a:pt x="1614658" y="0"/>
                  </a:moveTo>
                  <a:lnTo>
                    <a:pt x="203200" y="0"/>
                  </a:lnTo>
                  <a:lnTo>
                    <a:pt x="0" y="109261"/>
                  </a:lnTo>
                  <a:lnTo>
                    <a:pt x="203200" y="218521"/>
                  </a:lnTo>
                  <a:lnTo>
                    <a:pt x="1614658" y="218521"/>
                  </a:lnTo>
                  <a:lnTo>
                    <a:pt x="1817858" y="109261"/>
                  </a:lnTo>
                  <a:lnTo>
                    <a:pt x="1614658" y="0"/>
                  </a:lnTo>
                  <a:close/>
                </a:path>
              </a:pathLst>
            </a:custGeom>
            <a:gradFill rotWithShape="1">
              <a:gsLst>
                <a:gs pos="0">
                  <a:srgbClr val="62BFD4">
                    <a:alpha val="100000"/>
                  </a:srgbClr>
                </a:gs>
                <a:gs pos="100000">
                  <a:srgbClr val="F1DD7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7" name="TextBox 87"/>
            <p:cNvSpPr txBox="1"/>
            <p:nvPr/>
          </p:nvSpPr>
          <p:spPr>
            <a:xfrm>
              <a:off x="152400" y="-47625"/>
              <a:ext cx="1513058" cy="266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518 760,0 тис. грн</a:t>
              </a:r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3128916" y="995289"/>
            <a:ext cx="13504953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Структура власних надходжень загального фонду бюджету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8898985">
            <a:off x="2573403" y="6452180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3" y="0"/>
                </a:lnTo>
                <a:lnTo>
                  <a:pt x="5446613" y="3018882"/>
                </a:lnTo>
                <a:lnTo>
                  <a:pt x="0" y="3018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67059" y="674853"/>
            <a:ext cx="16806784" cy="8927248"/>
            <a:chOff x="0" y="0"/>
            <a:chExt cx="4426478" cy="23512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26478" cy="2351209"/>
            </a:xfrm>
            <a:custGeom>
              <a:avLst/>
              <a:gdLst/>
              <a:ahLst/>
              <a:cxnLst/>
              <a:rect l="l" t="t" r="r" b="b"/>
              <a:pathLst>
                <a:path w="4426478" h="2351209">
                  <a:moveTo>
                    <a:pt x="0" y="0"/>
                  </a:moveTo>
                  <a:lnTo>
                    <a:pt x="4426478" y="0"/>
                  </a:lnTo>
                  <a:lnTo>
                    <a:pt x="4426478" y="2351209"/>
                  </a:lnTo>
                  <a:lnTo>
                    <a:pt x="0" y="2351209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26478" cy="2389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02740" y="689712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919939" y="9595449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69014" y="1544514"/>
            <a:ext cx="10689983" cy="572039"/>
          </a:xfrm>
          <a:custGeom>
            <a:avLst/>
            <a:gdLst/>
            <a:ahLst/>
            <a:cxnLst/>
            <a:rect l="l" t="t" r="r" b="b"/>
            <a:pathLst>
              <a:path w="10689983" h="572039">
                <a:moveTo>
                  <a:pt x="0" y="0"/>
                </a:moveTo>
                <a:lnTo>
                  <a:pt x="10689983" y="0"/>
                </a:lnTo>
                <a:lnTo>
                  <a:pt x="10689983" y="572039"/>
                </a:lnTo>
                <a:lnTo>
                  <a:pt x="0" y="5720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643" y="3227170"/>
            <a:ext cx="4039237" cy="4039237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567646" y="3981173"/>
            <a:ext cx="2531231" cy="253123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A7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98 647,5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1373725">
            <a:off x="2847599" y="1177304"/>
            <a:ext cx="2367060" cy="236706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CF5">
                    <a:alpha val="100000"/>
                  </a:srgbClr>
                </a:gs>
                <a:gs pos="100000">
                  <a:srgbClr val="D8D5CA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8834710">
            <a:off x="4337774" y="3021590"/>
            <a:ext cx="2367060" cy="236706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9BAB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6717590">
            <a:off x="4433209" y="5352034"/>
            <a:ext cx="2367060" cy="236706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1B4A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527428">
            <a:off x="2703093" y="6891240"/>
            <a:ext cx="2367060" cy="236706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C7CE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726153" y="807808"/>
            <a:ext cx="1352364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міжбюджетні трансферти з інших бюджетів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26257" y="1782909"/>
            <a:ext cx="1568523" cy="134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Базова </a:t>
            </a:r>
          </a:p>
          <a:p>
            <a:pPr algn="ctr">
              <a:lnSpc>
                <a:spcPts val="2701"/>
              </a:lnSpc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дотація </a:t>
            </a:r>
          </a:p>
          <a:p>
            <a:pPr algn="ctr">
              <a:lnSpc>
                <a:spcPts val="2701"/>
              </a:lnSpc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30 878,3</a:t>
            </a:r>
          </a:p>
          <a:p>
            <a:pPr algn="ctr">
              <a:lnSpc>
                <a:spcPts val="2701"/>
              </a:lnSpc>
              <a:spcBef>
                <a:spcPct val="0"/>
              </a:spcBef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621666" y="3092481"/>
            <a:ext cx="1990144" cy="209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763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Додаткова дотація для здійснення повноважень ОМС </a:t>
            </a:r>
          </a:p>
          <a:p>
            <a:pPr algn="ctr">
              <a:lnSpc>
                <a:spcPts val="2329"/>
              </a:lnSpc>
            </a:pPr>
            <a:r>
              <a:rPr lang="en-US" sz="1663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65 322,1</a:t>
            </a:r>
          </a:p>
          <a:p>
            <a:pPr algn="ctr">
              <a:lnSpc>
                <a:spcPts val="2329"/>
              </a:lnSpc>
              <a:spcBef>
                <a:spcPct val="0"/>
              </a:spcBef>
            </a:pPr>
            <a:r>
              <a:rPr lang="en-US" sz="1663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тис. грн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737042" y="5793178"/>
            <a:ext cx="1568523" cy="134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Інші субвенції</a:t>
            </a:r>
          </a:p>
          <a:p>
            <a:pPr algn="ctr">
              <a:lnSpc>
                <a:spcPts val="2701"/>
              </a:lnSpc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2 447,1</a:t>
            </a:r>
          </a:p>
          <a:p>
            <a:pPr algn="ctr">
              <a:lnSpc>
                <a:spcPts val="2701"/>
              </a:lnSpc>
              <a:spcBef>
                <a:spcPct val="0"/>
              </a:spcBef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053143" y="7761089"/>
            <a:ext cx="1568523" cy="67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  <a:spcBef>
                <a:spcPct val="0"/>
              </a:spcBef>
            </a:pPr>
            <a:r>
              <a:rPr lang="en-US" sz="192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Освітня субвенція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6758997" y="2545872"/>
            <a:ext cx="1115415" cy="358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2100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graphicFrame>
        <p:nvGraphicFramePr>
          <p:cNvPr id="44" name="Діаграма 43">
            <a:extLst>
              <a:ext uri="{FF2B5EF4-FFF2-40B4-BE49-F238E27FC236}">
                <a16:creationId xmlns:a16="http://schemas.microsoft.com/office/drawing/2014/main" id="{7077E68A-4D58-18DF-EBA1-E570334F3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756968"/>
              </p:ext>
            </p:extLst>
          </p:nvPr>
        </p:nvGraphicFramePr>
        <p:xfrm>
          <a:off x="7713164" y="2492303"/>
          <a:ext cx="10457124" cy="730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10287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8921151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486400" y="2045016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815518" y="2647379"/>
            <a:ext cx="2420583" cy="1751255"/>
          </a:xfrm>
          <a:custGeom>
            <a:avLst/>
            <a:gdLst/>
            <a:ahLst/>
            <a:cxnLst/>
            <a:rect l="l" t="t" r="r" b="b"/>
            <a:pathLst>
              <a:path w="2420583" h="1751255">
                <a:moveTo>
                  <a:pt x="0" y="0"/>
                </a:moveTo>
                <a:lnTo>
                  <a:pt x="2420583" y="0"/>
                </a:lnTo>
                <a:lnTo>
                  <a:pt x="2420583" y="1751255"/>
                </a:lnTo>
                <a:lnTo>
                  <a:pt x="0" y="1751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773051" y="4831686"/>
            <a:ext cx="2463050" cy="1510442"/>
          </a:xfrm>
          <a:custGeom>
            <a:avLst/>
            <a:gdLst/>
            <a:ahLst/>
            <a:cxnLst/>
            <a:rect l="l" t="t" r="r" b="b"/>
            <a:pathLst>
              <a:path w="2463050" h="1510442">
                <a:moveTo>
                  <a:pt x="0" y="0"/>
                </a:moveTo>
                <a:lnTo>
                  <a:pt x="2463050" y="0"/>
                </a:lnTo>
                <a:lnTo>
                  <a:pt x="2463050" y="1510442"/>
                </a:lnTo>
                <a:lnTo>
                  <a:pt x="0" y="15104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773051" y="7202640"/>
            <a:ext cx="2420583" cy="1672604"/>
          </a:xfrm>
          <a:custGeom>
            <a:avLst/>
            <a:gdLst/>
            <a:ahLst/>
            <a:cxnLst/>
            <a:rect l="l" t="t" r="r" b="b"/>
            <a:pathLst>
              <a:path w="2420583" h="1672604">
                <a:moveTo>
                  <a:pt x="0" y="0"/>
                </a:moveTo>
                <a:lnTo>
                  <a:pt x="2420582" y="0"/>
                </a:lnTo>
                <a:lnTo>
                  <a:pt x="2420582" y="1672604"/>
                </a:lnTo>
                <a:lnTo>
                  <a:pt x="0" y="16726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8115" r="-811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325" y="2569435"/>
            <a:ext cx="9915241" cy="6606029"/>
          </a:xfrm>
          <a:custGeom>
            <a:avLst/>
            <a:gdLst/>
            <a:ahLst/>
            <a:cxnLst/>
            <a:rect l="l" t="t" r="r" b="b"/>
            <a:pathLst>
              <a:path w="9915241" h="6606029">
                <a:moveTo>
                  <a:pt x="0" y="0"/>
                </a:moveTo>
                <a:lnTo>
                  <a:pt x="9915241" y="0"/>
                </a:lnTo>
                <a:lnTo>
                  <a:pt x="9915241" y="6606030"/>
                </a:lnTo>
                <a:lnTo>
                  <a:pt x="0" y="660603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318025" y="1399221"/>
            <a:ext cx="12153393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Динаміка надходжень податку на доходи фізичних осіб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2922693"/>
            <a:ext cx="132868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93633" y="2940275"/>
            <a:ext cx="4065667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кількість суб’єктів господарювання - 1 927 од, 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в тому числі: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14965" y="5297983"/>
            <a:ext cx="4112907" cy="46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91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Юридичних осіб - 416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46592" y="7762717"/>
            <a:ext cx="2371918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ctr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ФОП - 1 511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13704" y="679876"/>
            <a:ext cx="16806784" cy="9098563"/>
            <a:chOff x="0" y="0"/>
            <a:chExt cx="4426478" cy="23963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26478" cy="2396329"/>
            </a:xfrm>
            <a:custGeom>
              <a:avLst/>
              <a:gdLst/>
              <a:ahLst/>
              <a:cxnLst/>
              <a:rect l="l" t="t" r="r" b="b"/>
              <a:pathLst>
                <a:path w="4426478" h="2396329">
                  <a:moveTo>
                    <a:pt x="0" y="0"/>
                  </a:moveTo>
                  <a:lnTo>
                    <a:pt x="4426478" y="0"/>
                  </a:lnTo>
                  <a:lnTo>
                    <a:pt x="4426478" y="2396329"/>
                  </a:lnTo>
                  <a:lnTo>
                    <a:pt x="0" y="2396329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426478" cy="2434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437934" y="1021458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1" y="0"/>
                </a:lnTo>
                <a:lnTo>
                  <a:pt x="960641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919939" y="9595449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994757" y="1588858"/>
            <a:ext cx="10689983" cy="572039"/>
          </a:xfrm>
          <a:custGeom>
            <a:avLst/>
            <a:gdLst/>
            <a:ahLst/>
            <a:cxnLst/>
            <a:rect l="l" t="t" r="r" b="b"/>
            <a:pathLst>
              <a:path w="10689983" h="572039">
                <a:moveTo>
                  <a:pt x="0" y="0"/>
                </a:moveTo>
                <a:lnTo>
                  <a:pt x="10689983" y="0"/>
                </a:lnTo>
                <a:lnTo>
                  <a:pt x="10689983" y="572039"/>
                </a:lnTo>
                <a:lnTo>
                  <a:pt x="0" y="5720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61759" y="679876"/>
            <a:ext cx="3702805" cy="2055054"/>
            <a:chOff x="0" y="0"/>
            <a:chExt cx="812800" cy="4511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51103"/>
            </a:xfrm>
            <a:custGeom>
              <a:avLst/>
              <a:gdLst/>
              <a:ahLst/>
              <a:cxnLst/>
              <a:rect l="l" t="t" r="r" b="b"/>
              <a:pathLst>
                <a:path w="812800" h="451103">
                  <a:moveTo>
                    <a:pt x="48089" y="0"/>
                  </a:moveTo>
                  <a:lnTo>
                    <a:pt x="764711" y="0"/>
                  </a:lnTo>
                  <a:cubicBezTo>
                    <a:pt x="791270" y="0"/>
                    <a:pt x="812800" y="21530"/>
                    <a:pt x="812800" y="48089"/>
                  </a:cubicBezTo>
                  <a:lnTo>
                    <a:pt x="812800" y="403014"/>
                  </a:lnTo>
                  <a:cubicBezTo>
                    <a:pt x="812800" y="429573"/>
                    <a:pt x="791270" y="451103"/>
                    <a:pt x="764711" y="451103"/>
                  </a:cubicBezTo>
                  <a:lnTo>
                    <a:pt x="48089" y="451103"/>
                  </a:lnTo>
                  <a:cubicBezTo>
                    <a:pt x="21530" y="451103"/>
                    <a:pt x="0" y="429573"/>
                    <a:pt x="0" y="403014"/>
                  </a:cubicBezTo>
                  <a:lnTo>
                    <a:pt x="0" y="48089"/>
                  </a:lnTo>
                  <a:cubicBezTo>
                    <a:pt x="0" y="21530"/>
                    <a:pt x="21530" y="0"/>
                    <a:pt x="48089" y="0"/>
                  </a:cubicBezTo>
                  <a:close/>
                </a:path>
              </a:pathLst>
            </a:custGeom>
            <a:blipFill>
              <a:blip r:embed="rId14"/>
              <a:stretch>
                <a:fillRect t="-450" b="-450"/>
              </a:stretch>
            </a:blipFill>
          </p:spPr>
        </p:sp>
      </p:grp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473459" y="2838804"/>
          <a:ext cx="7315200" cy="6939634"/>
        </p:xfrm>
        <a:graphic>
          <a:graphicData uri="http://schemas.openxmlformats.org/drawingml/2006/table">
            <a:tbl>
              <a:tblPr/>
              <a:tblGrid>
                <a:gridCol w="1235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5482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Група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Ставка податку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Кількість суб’єктів господарювання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Розмір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785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10 % прожиткового мінімуму для працездатних осіб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332,80 грн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493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20 % від мінімальної заробітної плати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1729,4 грн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089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3 % від доходу + ПДВ</a:t>
                      </a:r>
                      <a:endParaRPr lang="en-US" sz="1100"/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5% від доходу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3 % від доходу + ПДВ</a:t>
                      </a:r>
                      <a:endParaRPr lang="en-US" sz="1100"/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5% від доходу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3785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Ставка з 1 га с/г угідь та/або земель водного фонду залежить від категорії земель, їх розташування.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Arial Nova Bold"/>
                          <a:ea typeface="Arial Nova Bold"/>
                          <a:cs typeface="Arial Nova Bold"/>
                          <a:sym typeface="Arial Nova Bold"/>
                        </a:rPr>
                        <a:t>Ставка з 1 га с/г угідь та/або земель водного фонду залежить від категорії земель, їх розташування.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Freeform 24"/>
          <p:cNvSpPr/>
          <p:nvPr/>
        </p:nvSpPr>
        <p:spPr>
          <a:xfrm>
            <a:off x="1473459" y="4607514"/>
            <a:ext cx="1301884" cy="1347833"/>
          </a:xfrm>
          <a:custGeom>
            <a:avLst/>
            <a:gdLst/>
            <a:ahLst/>
            <a:cxnLst/>
            <a:rect l="l" t="t" r="r" b="b"/>
            <a:pathLst>
              <a:path w="1301884" h="1347833">
                <a:moveTo>
                  <a:pt x="0" y="0"/>
                </a:moveTo>
                <a:lnTo>
                  <a:pt x="1301884" y="0"/>
                </a:lnTo>
                <a:lnTo>
                  <a:pt x="1301884" y="1347833"/>
                </a:lnTo>
                <a:lnTo>
                  <a:pt x="0" y="13478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48514" y="4699636"/>
            <a:ext cx="751774" cy="1255711"/>
          </a:xfrm>
          <a:custGeom>
            <a:avLst/>
            <a:gdLst/>
            <a:ahLst/>
            <a:cxnLst/>
            <a:rect l="l" t="t" r="r" b="b"/>
            <a:pathLst>
              <a:path w="751774" h="1255711">
                <a:moveTo>
                  <a:pt x="0" y="0"/>
                </a:moveTo>
                <a:lnTo>
                  <a:pt x="751774" y="0"/>
                </a:lnTo>
                <a:lnTo>
                  <a:pt x="751774" y="1255711"/>
                </a:lnTo>
                <a:lnTo>
                  <a:pt x="0" y="1255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28476" y="5955347"/>
            <a:ext cx="1191851" cy="1233917"/>
          </a:xfrm>
          <a:custGeom>
            <a:avLst/>
            <a:gdLst/>
            <a:ahLst/>
            <a:cxnLst/>
            <a:rect l="l" t="t" r="r" b="b"/>
            <a:pathLst>
              <a:path w="1191851" h="1233917">
                <a:moveTo>
                  <a:pt x="0" y="0"/>
                </a:moveTo>
                <a:lnTo>
                  <a:pt x="1191851" y="0"/>
                </a:lnTo>
                <a:lnTo>
                  <a:pt x="1191851" y="1233917"/>
                </a:lnTo>
                <a:lnTo>
                  <a:pt x="0" y="1233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28476" y="7189264"/>
            <a:ext cx="1184339" cy="1226140"/>
          </a:xfrm>
          <a:custGeom>
            <a:avLst/>
            <a:gdLst/>
            <a:ahLst/>
            <a:cxnLst/>
            <a:rect l="l" t="t" r="r" b="b"/>
            <a:pathLst>
              <a:path w="1184339" h="1226140">
                <a:moveTo>
                  <a:pt x="0" y="0"/>
                </a:moveTo>
                <a:lnTo>
                  <a:pt x="1184339" y="0"/>
                </a:lnTo>
                <a:lnTo>
                  <a:pt x="1184339" y="1226140"/>
                </a:lnTo>
                <a:lnTo>
                  <a:pt x="0" y="12261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58775" y="8415404"/>
            <a:ext cx="1316568" cy="1363035"/>
          </a:xfrm>
          <a:custGeom>
            <a:avLst/>
            <a:gdLst/>
            <a:ahLst/>
            <a:cxnLst/>
            <a:rect l="l" t="t" r="r" b="b"/>
            <a:pathLst>
              <a:path w="1316568" h="1363035">
                <a:moveTo>
                  <a:pt x="0" y="0"/>
                </a:moveTo>
                <a:lnTo>
                  <a:pt x="1316568" y="0"/>
                </a:lnTo>
                <a:lnTo>
                  <a:pt x="1316568" y="1363035"/>
                </a:lnTo>
                <a:lnTo>
                  <a:pt x="0" y="1363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7307058" y="4455220"/>
            <a:ext cx="1289172" cy="1500128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BFECA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381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307058" y="5858158"/>
            <a:ext cx="1289172" cy="1500128"/>
            <a:chOff x="0" y="0"/>
            <a:chExt cx="6985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09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1136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307058" y="7052270"/>
            <a:ext cx="1289172" cy="1500128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ADAD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1079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9442220" y="2440435"/>
            <a:ext cx="8579354" cy="7338003"/>
          </a:xfrm>
          <a:custGeom>
            <a:avLst/>
            <a:gdLst/>
            <a:ahLst/>
            <a:cxnLst/>
            <a:rect l="l" t="t" r="r" b="b"/>
            <a:pathLst>
              <a:path w="8579354" h="7338003">
                <a:moveTo>
                  <a:pt x="0" y="0"/>
                </a:moveTo>
                <a:lnTo>
                  <a:pt x="8579354" y="0"/>
                </a:lnTo>
                <a:lnTo>
                  <a:pt x="8579354" y="7338004"/>
                </a:lnTo>
                <a:lnTo>
                  <a:pt x="0" y="733800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0367" r="-18009"/>
            </a:stretch>
          </a:blipFill>
        </p:spPr>
      </p:sp>
      <p:grpSp>
        <p:nvGrpSpPr>
          <p:cNvPr id="39" name="Group 39"/>
          <p:cNvGrpSpPr/>
          <p:nvPr/>
        </p:nvGrpSpPr>
        <p:grpSpPr>
          <a:xfrm rot="-2348006">
            <a:off x="12868902" y="4418436"/>
            <a:ext cx="717129" cy="717129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 rotWithShape="1">
              <a:gsLst>
                <a:gs pos="0">
                  <a:srgbClr val="FF9869">
                    <a:alpha val="100000"/>
                  </a:srgbClr>
                </a:gs>
                <a:gs pos="100000">
                  <a:srgbClr val="FFD2B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2348006">
            <a:off x="12013174" y="6454488"/>
            <a:ext cx="717129" cy="717129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100000"/>
                  </a:srgbClr>
                </a:gs>
                <a:gs pos="100000">
                  <a:srgbClr val="B2FBFF">
                    <a:alpha val="100000"/>
                  </a:srgbClr>
                </a:gs>
              </a:gsLst>
              <a:lin ang="1890000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307058" y="8415404"/>
            <a:ext cx="1289172" cy="1500128"/>
            <a:chOff x="0" y="0"/>
            <a:chExt cx="6985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99C5FF"/>
            </a:solidFill>
            <a:ln cap="sq">
              <a:noFill/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111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3878966" y="807808"/>
            <a:ext cx="1352364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динаміка надходжень Єдиного податку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684740" y="2531335"/>
            <a:ext cx="143574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тис. грн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44164" y="1168185"/>
            <a:ext cx="16230600" cy="8229600"/>
            <a:chOff x="0" y="0"/>
            <a:chExt cx="4274726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62093" y="1168185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9258300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410592" y="2002651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9"/>
                </a:lnTo>
                <a:lnTo>
                  <a:pt x="0" y="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155836" y="2852223"/>
            <a:ext cx="4246397" cy="1075945"/>
            <a:chOff x="0" y="0"/>
            <a:chExt cx="1464804" cy="3711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64804" cy="371149"/>
            </a:xfrm>
            <a:custGeom>
              <a:avLst/>
              <a:gdLst/>
              <a:ahLst/>
              <a:cxnLst/>
              <a:rect l="l" t="t" r="r" b="b"/>
              <a:pathLst>
                <a:path w="1464804" h="371149">
                  <a:moveTo>
                    <a:pt x="29171" y="0"/>
                  </a:moveTo>
                  <a:lnTo>
                    <a:pt x="1435633" y="0"/>
                  </a:lnTo>
                  <a:cubicBezTo>
                    <a:pt x="1451744" y="0"/>
                    <a:pt x="1464804" y="13060"/>
                    <a:pt x="1464804" y="29171"/>
                  </a:cubicBezTo>
                  <a:lnTo>
                    <a:pt x="1464804" y="341979"/>
                  </a:lnTo>
                  <a:cubicBezTo>
                    <a:pt x="1464804" y="358089"/>
                    <a:pt x="1451744" y="371149"/>
                    <a:pt x="1435633" y="371149"/>
                  </a:cubicBezTo>
                  <a:lnTo>
                    <a:pt x="29171" y="371149"/>
                  </a:lnTo>
                  <a:cubicBezTo>
                    <a:pt x="13060" y="371149"/>
                    <a:pt x="0" y="358089"/>
                    <a:pt x="0" y="341979"/>
                  </a:cubicBezTo>
                  <a:lnTo>
                    <a:pt x="0" y="29171"/>
                  </a:lnTo>
                  <a:cubicBezTo>
                    <a:pt x="0" y="13060"/>
                    <a:pt x="13060" y="0"/>
                    <a:pt x="29171" y="0"/>
                  </a:cubicBezTo>
                  <a:close/>
                </a:path>
              </a:pathLst>
            </a:custGeom>
            <a:solidFill>
              <a:srgbClr val="99C5FF"/>
            </a:solidFill>
            <a:ln w="28575" cap="sq">
              <a:solidFill>
                <a:srgbClr val="737373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464804" cy="390199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77902" y="2881069"/>
            <a:ext cx="4002264" cy="956055"/>
            <a:chOff x="0" y="0"/>
            <a:chExt cx="1380590" cy="3297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80590" cy="329793"/>
            </a:xfrm>
            <a:custGeom>
              <a:avLst/>
              <a:gdLst/>
              <a:ahLst/>
              <a:cxnLst/>
              <a:rect l="l" t="t" r="r" b="b"/>
              <a:pathLst>
                <a:path w="1380590" h="329793">
                  <a:moveTo>
                    <a:pt x="19344" y="0"/>
                  </a:moveTo>
                  <a:lnTo>
                    <a:pt x="1361246" y="0"/>
                  </a:lnTo>
                  <a:cubicBezTo>
                    <a:pt x="1371929" y="0"/>
                    <a:pt x="1380590" y="8661"/>
                    <a:pt x="1380590" y="19344"/>
                  </a:cubicBezTo>
                  <a:lnTo>
                    <a:pt x="1380590" y="310450"/>
                  </a:lnTo>
                  <a:cubicBezTo>
                    <a:pt x="1380590" y="315580"/>
                    <a:pt x="1378552" y="320500"/>
                    <a:pt x="1374924" y="324128"/>
                  </a:cubicBezTo>
                  <a:cubicBezTo>
                    <a:pt x="1371297" y="327755"/>
                    <a:pt x="1366376" y="329793"/>
                    <a:pt x="1361246" y="329793"/>
                  </a:cubicBezTo>
                  <a:lnTo>
                    <a:pt x="19344" y="329793"/>
                  </a:lnTo>
                  <a:cubicBezTo>
                    <a:pt x="8661" y="329793"/>
                    <a:pt x="0" y="321133"/>
                    <a:pt x="0" y="310450"/>
                  </a:cubicBezTo>
                  <a:lnTo>
                    <a:pt x="0" y="19344"/>
                  </a:lnTo>
                  <a:cubicBezTo>
                    <a:pt x="0" y="8661"/>
                    <a:pt x="8661" y="0"/>
                    <a:pt x="193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50000">
                  <a:srgbClr val="94B9FF">
                    <a:alpha val="100000"/>
                  </a:srgbClr>
                </a:gs>
                <a:gs pos="100000">
                  <a:srgbClr val="17DF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380590" cy="396468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47 796,0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flipH="1">
            <a:off x="4549883" y="3928167"/>
            <a:ext cx="3729151" cy="651830"/>
          </a:xfrm>
          <a:prstGeom prst="line">
            <a:avLst/>
          </a:prstGeom>
          <a:ln w="2857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1339957" y="6528746"/>
            <a:ext cx="4206862" cy="2366360"/>
          </a:xfrm>
          <a:custGeom>
            <a:avLst/>
            <a:gdLst/>
            <a:ahLst/>
            <a:cxnLst/>
            <a:rect l="l" t="t" r="r" b="b"/>
            <a:pathLst>
              <a:path w="4206862" h="2366360">
                <a:moveTo>
                  <a:pt x="0" y="0"/>
                </a:moveTo>
                <a:lnTo>
                  <a:pt x="4206862" y="0"/>
                </a:lnTo>
                <a:lnTo>
                  <a:pt x="4206862" y="2366360"/>
                </a:lnTo>
                <a:lnTo>
                  <a:pt x="0" y="236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3762711" y="4656725"/>
            <a:ext cx="1768921" cy="2161428"/>
            <a:chOff x="0" y="0"/>
            <a:chExt cx="722829" cy="88321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22829" cy="883218"/>
            </a:xfrm>
            <a:custGeom>
              <a:avLst/>
              <a:gdLst/>
              <a:ahLst/>
              <a:cxnLst/>
              <a:rect l="l" t="t" r="r" b="b"/>
              <a:pathLst>
                <a:path w="722829" h="883218">
                  <a:moveTo>
                    <a:pt x="43766" y="0"/>
                  </a:moveTo>
                  <a:lnTo>
                    <a:pt x="679063" y="0"/>
                  </a:lnTo>
                  <a:cubicBezTo>
                    <a:pt x="690671" y="0"/>
                    <a:pt x="701803" y="4611"/>
                    <a:pt x="710010" y="12819"/>
                  </a:cubicBezTo>
                  <a:cubicBezTo>
                    <a:pt x="718218" y="21027"/>
                    <a:pt x="722829" y="32159"/>
                    <a:pt x="722829" y="43766"/>
                  </a:cubicBezTo>
                  <a:lnTo>
                    <a:pt x="722829" y="839452"/>
                  </a:lnTo>
                  <a:cubicBezTo>
                    <a:pt x="722829" y="863624"/>
                    <a:pt x="703234" y="883218"/>
                    <a:pt x="679063" y="883218"/>
                  </a:cubicBezTo>
                  <a:lnTo>
                    <a:pt x="43766" y="883218"/>
                  </a:lnTo>
                  <a:cubicBezTo>
                    <a:pt x="19595" y="883218"/>
                    <a:pt x="0" y="863624"/>
                    <a:pt x="0" y="839452"/>
                  </a:cubicBezTo>
                  <a:lnTo>
                    <a:pt x="0" y="43766"/>
                  </a:lnTo>
                  <a:cubicBezTo>
                    <a:pt x="0" y="19595"/>
                    <a:pt x="19595" y="0"/>
                    <a:pt x="43766" y="0"/>
                  </a:cubicBezTo>
                  <a:close/>
                </a:path>
              </a:pathLst>
            </a:custGeom>
            <a:solidFill>
              <a:srgbClr val="F1FFFC"/>
            </a:solidFill>
            <a:ln w="28575" cap="sq">
              <a:solidFill>
                <a:srgbClr val="5EC6AD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722829" cy="902268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8224940" y="6676338"/>
            <a:ext cx="4136338" cy="2538678"/>
          </a:xfrm>
          <a:custGeom>
            <a:avLst/>
            <a:gdLst/>
            <a:ahLst/>
            <a:cxnLst/>
            <a:rect l="l" t="t" r="r" b="b"/>
            <a:pathLst>
              <a:path w="4136338" h="2538678">
                <a:moveTo>
                  <a:pt x="0" y="0"/>
                </a:moveTo>
                <a:lnTo>
                  <a:pt x="4136338" y="0"/>
                </a:lnTo>
                <a:lnTo>
                  <a:pt x="4136338" y="2538677"/>
                </a:lnTo>
                <a:lnTo>
                  <a:pt x="0" y="25386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7460854" y="5595624"/>
            <a:ext cx="1768921" cy="2161428"/>
            <a:chOff x="0" y="0"/>
            <a:chExt cx="722829" cy="8832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22829" cy="883218"/>
            </a:xfrm>
            <a:custGeom>
              <a:avLst/>
              <a:gdLst/>
              <a:ahLst/>
              <a:cxnLst/>
              <a:rect l="l" t="t" r="r" b="b"/>
              <a:pathLst>
                <a:path w="722829" h="883218">
                  <a:moveTo>
                    <a:pt x="43766" y="0"/>
                  </a:moveTo>
                  <a:lnTo>
                    <a:pt x="679063" y="0"/>
                  </a:lnTo>
                  <a:cubicBezTo>
                    <a:pt x="690671" y="0"/>
                    <a:pt x="701803" y="4611"/>
                    <a:pt x="710010" y="12819"/>
                  </a:cubicBezTo>
                  <a:cubicBezTo>
                    <a:pt x="718218" y="21027"/>
                    <a:pt x="722829" y="32159"/>
                    <a:pt x="722829" y="43766"/>
                  </a:cubicBezTo>
                  <a:lnTo>
                    <a:pt x="722829" y="839452"/>
                  </a:lnTo>
                  <a:cubicBezTo>
                    <a:pt x="722829" y="863624"/>
                    <a:pt x="703234" y="883218"/>
                    <a:pt x="679063" y="883218"/>
                  </a:cubicBezTo>
                  <a:lnTo>
                    <a:pt x="43766" y="883218"/>
                  </a:lnTo>
                  <a:cubicBezTo>
                    <a:pt x="19595" y="883218"/>
                    <a:pt x="0" y="863624"/>
                    <a:pt x="0" y="839452"/>
                  </a:cubicBezTo>
                  <a:lnTo>
                    <a:pt x="0" y="43766"/>
                  </a:lnTo>
                  <a:cubicBezTo>
                    <a:pt x="0" y="19595"/>
                    <a:pt x="19595" y="0"/>
                    <a:pt x="43766" y="0"/>
                  </a:cubicBezTo>
                  <a:close/>
                </a:path>
              </a:pathLst>
            </a:custGeom>
            <a:solidFill>
              <a:srgbClr val="FFF1FD"/>
            </a:solidFill>
            <a:ln w="28575" cap="sq">
              <a:solidFill>
                <a:srgbClr val="DB8DD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722829" cy="902268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554016" y="3389773"/>
            <a:ext cx="4314607" cy="2362247"/>
          </a:xfrm>
          <a:custGeom>
            <a:avLst/>
            <a:gdLst/>
            <a:ahLst/>
            <a:cxnLst/>
            <a:rect l="l" t="t" r="r" b="b"/>
            <a:pathLst>
              <a:path w="4314607" h="2362247">
                <a:moveTo>
                  <a:pt x="0" y="0"/>
                </a:moveTo>
                <a:lnTo>
                  <a:pt x="4314607" y="0"/>
                </a:lnTo>
                <a:lnTo>
                  <a:pt x="4314607" y="2362248"/>
                </a:lnTo>
                <a:lnTo>
                  <a:pt x="0" y="23622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1038850" y="4590330"/>
            <a:ext cx="1930290" cy="2161428"/>
            <a:chOff x="0" y="0"/>
            <a:chExt cx="788769" cy="88321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88769" cy="883218"/>
            </a:xfrm>
            <a:custGeom>
              <a:avLst/>
              <a:gdLst/>
              <a:ahLst/>
              <a:cxnLst/>
              <a:rect l="l" t="t" r="r" b="b"/>
              <a:pathLst>
                <a:path w="788769" h="883218">
                  <a:moveTo>
                    <a:pt x="40108" y="0"/>
                  </a:moveTo>
                  <a:lnTo>
                    <a:pt x="748662" y="0"/>
                  </a:lnTo>
                  <a:cubicBezTo>
                    <a:pt x="770812" y="0"/>
                    <a:pt x="788769" y="17957"/>
                    <a:pt x="788769" y="40108"/>
                  </a:cubicBezTo>
                  <a:lnTo>
                    <a:pt x="788769" y="843111"/>
                  </a:lnTo>
                  <a:cubicBezTo>
                    <a:pt x="788769" y="865262"/>
                    <a:pt x="770812" y="883218"/>
                    <a:pt x="748662" y="883218"/>
                  </a:cubicBezTo>
                  <a:lnTo>
                    <a:pt x="40108" y="883218"/>
                  </a:lnTo>
                  <a:cubicBezTo>
                    <a:pt x="17957" y="883218"/>
                    <a:pt x="0" y="865262"/>
                    <a:pt x="0" y="843111"/>
                  </a:cubicBezTo>
                  <a:lnTo>
                    <a:pt x="0" y="40108"/>
                  </a:lnTo>
                  <a:cubicBezTo>
                    <a:pt x="0" y="17957"/>
                    <a:pt x="17957" y="0"/>
                    <a:pt x="40108" y="0"/>
                  </a:cubicBezTo>
                  <a:close/>
                </a:path>
              </a:pathLst>
            </a:custGeom>
            <a:solidFill>
              <a:srgbClr val="FFF4F6"/>
            </a:solidFill>
            <a:ln w="28575" cap="sq">
              <a:solidFill>
                <a:srgbClr val="F49BAB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19050"/>
              <a:ext cx="788769" cy="902268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611256" y="4512582"/>
            <a:ext cx="2071832" cy="825238"/>
            <a:chOff x="0" y="0"/>
            <a:chExt cx="846607" cy="33721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46607" cy="337215"/>
            </a:xfrm>
            <a:custGeom>
              <a:avLst/>
              <a:gdLst/>
              <a:ahLst/>
              <a:cxnLst/>
              <a:rect l="l" t="t" r="r" b="b"/>
              <a:pathLst>
                <a:path w="846607" h="337215">
                  <a:moveTo>
                    <a:pt x="48578" y="0"/>
                  </a:moveTo>
                  <a:lnTo>
                    <a:pt x="798029" y="0"/>
                  </a:lnTo>
                  <a:cubicBezTo>
                    <a:pt x="810913" y="0"/>
                    <a:pt x="823269" y="5118"/>
                    <a:pt x="832379" y="14228"/>
                  </a:cubicBezTo>
                  <a:cubicBezTo>
                    <a:pt x="841489" y="23338"/>
                    <a:pt x="846607" y="35694"/>
                    <a:pt x="846607" y="48578"/>
                  </a:cubicBezTo>
                  <a:lnTo>
                    <a:pt x="846607" y="288637"/>
                  </a:lnTo>
                  <a:cubicBezTo>
                    <a:pt x="846607" y="315466"/>
                    <a:pt x="824858" y="337215"/>
                    <a:pt x="798029" y="337215"/>
                  </a:cubicBezTo>
                  <a:lnTo>
                    <a:pt x="48578" y="337215"/>
                  </a:lnTo>
                  <a:cubicBezTo>
                    <a:pt x="21749" y="337215"/>
                    <a:pt x="0" y="315466"/>
                    <a:pt x="0" y="288637"/>
                  </a:cubicBezTo>
                  <a:lnTo>
                    <a:pt x="0" y="48578"/>
                  </a:lnTo>
                  <a:cubicBezTo>
                    <a:pt x="0" y="21749"/>
                    <a:pt x="21749" y="0"/>
                    <a:pt x="485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846607" cy="356265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7287632" y="5002828"/>
            <a:ext cx="2071832" cy="825238"/>
            <a:chOff x="0" y="0"/>
            <a:chExt cx="846607" cy="33721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46607" cy="337215"/>
            </a:xfrm>
            <a:custGeom>
              <a:avLst/>
              <a:gdLst/>
              <a:ahLst/>
              <a:cxnLst/>
              <a:rect l="l" t="t" r="r" b="b"/>
              <a:pathLst>
                <a:path w="846607" h="337215">
                  <a:moveTo>
                    <a:pt x="48578" y="0"/>
                  </a:moveTo>
                  <a:lnTo>
                    <a:pt x="798029" y="0"/>
                  </a:lnTo>
                  <a:cubicBezTo>
                    <a:pt x="810913" y="0"/>
                    <a:pt x="823269" y="5118"/>
                    <a:pt x="832379" y="14228"/>
                  </a:cubicBezTo>
                  <a:cubicBezTo>
                    <a:pt x="841489" y="23338"/>
                    <a:pt x="846607" y="35694"/>
                    <a:pt x="846607" y="48578"/>
                  </a:cubicBezTo>
                  <a:lnTo>
                    <a:pt x="846607" y="288637"/>
                  </a:lnTo>
                  <a:cubicBezTo>
                    <a:pt x="846607" y="315466"/>
                    <a:pt x="824858" y="337215"/>
                    <a:pt x="798029" y="337215"/>
                  </a:cubicBezTo>
                  <a:lnTo>
                    <a:pt x="48578" y="337215"/>
                  </a:lnTo>
                  <a:cubicBezTo>
                    <a:pt x="21749" y="337215"/>
                    <a:pt x="0" y="315466"/>
                    <a:pt x="0" y="288637"/>
                  </a:cubicBezTo>
                  <a:lnTo>
                    <a:pt x="0" y="48578"/>
                  </a:lnTo>
                  <a:cubicBezTo>
                    <a:pt x="0" y="21749"/>
                    <a:pt x="21749" y="0"/>
                    <a:pt x="485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846607" cy="356265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0897308" y="4422938"/>
            <a:ext cx="2071832" cy="825238"/>
            <a:chOff x="0" y="0"/>
            <a:chExt cx="846607" cy="33721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46607" cy="337215"/>
            </a:xfrm>
            <a:custGeom>
              <a:avLst/>
              <a:gdLst/>
              <a:ahLst/>
              <a:cxnLst/>
              <a:rect l="l" t="t" r="r" b="b"/>
              <a:pathLst>
                <a:path w="846607" h="337215">
                  <a:moveTo>
                    <a:pt x="48578" y="0"/>
                  </a:moveTo>
                  <a:lnTo>
                    <a:pt x="798029" y="0"/>
                  </a:lnTo>
                  <a:cubicBezTo>
                    <a:pt x="810913" y="0"/>
                    <a:pt x="823269" y="5118"/>
                    <a:pt x="832379" y="14228"/>
                  </a:cubicBezTo>
                  <a:cubicBezTo>
                    <a:pt x="841489" y="23338"/>
                    <a:pt x="846607" y="35694"/>
                    <a:pt x="846607" y="48578"/>
                  </a:cubicBezTo>
                  <a:lnTo>
                    <a:pt x="846607" y="288637"/>
                  </a:lnTo>
                  <a:cubicBezTo>
                    <a:pt x="846607" y="315466"/>
                    <a:pt x="824858" y="337215"/>
                    <a:pt x="798029" y="337215"/>
                  </a:cubicBezTo>
                  <a:lnTo>
                    <a:pt x="48578" y="337215"/>
                  </a:lnTo>
                  <a:cubicBezTo>
                    <a:pt x="21749" y="337215"/>
                    <a:pt x="0" y="315466"/>
                    <a:pt x="0" y="288637"/>
                  </a:cubicBezTo>
                  <a:lnTo>
                    <a:pt x="0" y="48578"/>
                  </a:lnTo>
                  <a:cubicBezTo>
                    <a:pt x="0" y="21749"/>
                    <a:pt x="21749" y="0"/>
                    <a:pt x="485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846607" cy="356265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3653792" y="4536103"/>
            <a:ext cx="1986759" cy="746881"/>
            <a:chOff x="0" y="0"/>
            <a:chExt cx="811844" cy="30519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1844" cy="305196"/>
            </a:xfrm>
            <a:custGeom>
              <a:avLst/>
              <a:gdLst/>
              <a:ahLst/>
              <a:cxnLst/>
              <a:rect l="l" t="t" r="r" b="b"/>
              <a:pathLst>
                <a:path w="811844" h="305196">
                  <a:moveTo>
                    <a:pt x="38968" y="0"/>
                  </a:moveTo>
                  <a:lnTo>
                    <a:pt x="772877" y="0"/>
                  </a:lnTo>
                  <a:cubicBezTo>
                    <a:pt x="794398" y="0"/>
                    <a:pt x="811844" y="17446"/>
                    <a:pt x="811844" y="38968"/>
                  </a:cubicBezTo>
                  <a:lnTo>
                    <a:pt x="811844" y="266229"/>
                  </a:lnTo>
                  <a:cubicBezTo>
                    <a:pt x="811844" y="287750"/>
                    <a:pt x="794398" y="305196"/>
                    <a:pt x="772877" y="305196"/>
                  </a:cubicBezTo>
                  <a:lnTo>
                    <a:pt x="38968" y="305196"/>
                  </a:lnTo>
                  <a:cubicBezTo>
                    <a:pt x="17446" y="305196"/>
                    <a:pt x="0" y="287750"/>
                    <a:pt x="0" y="266229"/>
                  </a:cubicBezTo>
                  <a:lnTo>
                    <a:pt x="0" y="38968"/>
                  </a:lnTo>
                  <a:cubicBezTo>
                    <a:pt x="0" y="17446"/>
                    <a:pt x="17446" y="0"/>
                    <a:pt x="38968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5EC6AD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811844" cy="324246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330168" y="5059629"/>
            <a:ext cx="1986759" cy="746881"/>
            <a:chOff x="0" y="0"/>
            <a:chExt cx="811844" cy="30519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1844" cy="305196"/>
            </a:xfrm>
            <a:custGeom>
              <a:avLst/>
              <a:gdLst/>
              <a:ahLst/>
              <a:cxnLst/>
              <a:rect l="l" t="t" r="r" b="b"/>
              <a:pathLst>
                <a:path w="811844" h="305196">
                  <a:moveTo>
                    <a:pt x="38968" y="0"/>
                  </a:moveTo>
                  <a:lnTo>
                    <a:pt x="772877" y="0"/>
                  </a:lnTo>
                  <a:cubicBezTo>
                    <a:pt x="794398" y="0"/>
                    <a:pt x="811844" y="17446"/>
                    <a:pt x="811844" y="38968"/>
                  </a:cubicBezTo>
                  <a:lnTo>
                    <a:pt x="811844" y="266229"/>
                  </a:lnTo>
                  <a:cubicBezTo>
                    <a:pt x="811844" y="287750"/>
                    <a:pt x="794398" y="305196"/>
                    <a:pt x="772877" y="305196"/>
                  </a:cubicBezTo>
                  <a:lnTo>
                    <a:pt x="38968" y="305196"/>
                  </a:lnTo>
                  <a:cubicBezTo>
                    <a:pt x="17446" y="305196"/>
                    <a:pt x="0" y="287750"/>
                    <a:pt x="0" y="266229"/>
                  </a:cubicBezTo>
                  <a:lnTo>
                    <a:pt x="0" y="38968"/>
                  </a:lnTo>
                  <a:cubicBezTo>
                    <a:pt x="0" y="17446"/>
                    <a:pt x="17446" y="0"/>
                    <a:pt x="38968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DB8DD0"/>
              </a:solidFill>
              <a:prstDash val="solid"/>
              <a:miter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811844" cy="324246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0959664" y="4536103"/>
            <a:ext cx="2123064" cy="746881"/>
            <a:chOff x="0" y="0"/>
            <a:chExt cx="867542" cy="305196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67542" cy="305196"/>
            </a:xfrm>
            <a:custGeom>
              <a:avLst/>
              <a:gdLst/>
              <a:ahLst/>
              <a:cxnLst/>
              <a:rect l="l" t="t" r="r" b="b"/>
              <a:pathLst>
                <a:path w="867542" h="305196">
                  <a:moveTo>
                    <a:pt x="36466" y="0"/>
                  </a:moveTo>
                  <a:lnTo>
                    <a:pt x="831076" y="0"/>
                  </a:lnTo>
                  <a:cubicBezTo>
                    <a:pt x="851215" y="0"/>
                    <a:pt x="867542" y="16326"/>
                    <a:pt x="867542" y="36466"/>
                  </a:cubicBezTo>
                  <a:lnTo>
                    <a:pt x="867542" y="268730"/>
                  </a:lnTo>
                  <a:cubicBezTo>
                    <a:pt x="867542" y="288870"/>
                    <a:pt x="851215" y="305196"/>
                    <a:pt x="831076" y="305196"/>
                  </a:cubicBezTo>
                  <a:lnTo>
                    <a:pt x="36466" y="305196"/>
                  </a:lnTo>
                  <a:cubicBezTo>
                    <a:pt x="16326" y="305196"/>
                    <a:pt x="0" y="288870"/>
                    <a:pt x="0" y="268730"/>
                  </a:cubicBezTo>
                  <a:lnTo>
                    <a:pt x="0" y="36466"/>
                  </a:lnTo>
                  <a:cubicBezTo>
                    <a:pt x="0" y="16326"/>
                    <a:pt x="16326" y="0"/>
                    <a:pt x="36466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F49BAB"/>
              </a:solidFill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-19050"/>
              <a:ext cx="867542" cy="324246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1278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734365" y="4636756"/>
            <a:ext cx="1812455" cy="668003"/>
            <a:chOff x="0" y="0"/>
            <a:chExt cx="740618" cy="27296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740618" cy="272964"/>
            </a:xfrm>
            <a:custGeom>
              <a:avLst/>
              <a:gdLst/>
              <a:ahLst/>
              <a:cxnLst/>
              <a:rect l="l" t="t" r="r" b="b"/>
              <a:pathLst>
                <a:path w="740618" h="272964">
                  <a:moveTo>
                    <a:pt x="21358" y="0"/>
                  </a:moveTo>
                  <a:lnTo>
                    <a:pt x="719261" y="0"/>
                  </a:lnTo>
                  <a:cubicBezTo>
                    <a:pt x="731056" y="0"/>
                    <a:pt x="740618" y="9562"/>
                    <a:pt x="740618" y="21358"/>
                  </a:cubicBezTo>
                  <a:lnTo>
                    <a:pt x="740618" y="251607"/>
                  </a:lnTo>
                  <a:cubicBezTo>
                    <a:pt x="740618" y="263402"/>
                    <a:pt x="731056" y="272964"/>
                    <a:pt x="719261" y="272964"/>
                  </a:cubicBezTo>
                  <a:lnTo>
                    <a:pt x="21358" y="272964"/>
                  </a:lnTo>
                  <a:cubicBezTo>
                    <a:pt x="9562" y="272964"/>
                    <a:pt x="0" y="263402"/>
                    <a:pt x="0" y="251607"/>
                  </a:cubicBezTo>
                  <a:lnTo>
                    <a:pt x="0" y="21358"/>
                  </a:lnTo>
                  <a:cubicBezTo>
                    <a:pt x="0" y="9562"/>
                    <a:pt x="9562" y="0"/>
                    <a:pt x="21358" y="0"/>
                  </a:cubicBezTo>
                  <a:close/>
                </a:path>
              </a:pathLst>
            </a:custGeom>
            <a:solidFill>
              <a:srgbClr val="5EC6AD"/>
            </a:solidFill>
            <a:ln cap="sq">
              <a:noFill/>
              <a:prstDash val="solid"/>
              <a:miter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0" y="-47625"/>
              <a:ext cx="740618" cy="320589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37 900,0 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7417320" y="5165197"/>
            <a:ext cx="1812455" cy="668003"/>
            <a:chOff x="0" y="0"/>
            <a:chExt cx="740618" cy="27296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740618" cy="272964"/>
            </a:xfrm>
            <a:custGeom>
              <a:avLst/>
              <a:gdLst/>
              <a:ahLst/>
              <a:cxnLst/>
              <a:rect l="l" t="t" r="r" b="b"/>
              <a:pathLst>
                <a:path w="740618" h="272964">
                  <a:moveTo>
                    <a:pt x="21358" y="0"/>
                  </a:moveTo>
                  <a:lnTo>
                    <a:pt x="719261" y="0"/>
                  </a:lnTo>
                  <a:cubicBezTo>
                    <a:pt x="731056" y="0"/>
                    <a:pt x="740618" y="9562"/>
                    <a:pt x="740618" y="21358"/>
                  </a:cubicBezTo>
                  <a:lnTo>
                    <a:pt x="740618" y="251607"/>
                  </a:lnTo>
                  <a:cubicBezTo>
                    <a:pt x="740618" y="263402"/>
                    <a:pt x="731056" y="272964"/>
                    <a:pt x="719261" y="272964"/>
                  </a:cubicBezTo>
                  <a:lnTo>
                    <a:pt x="21358" y="272964"/>
                  </a:lnTo>
                  <a:cubicBezTo>
                    <a:pt x="9562" y="272964"/>
                    <a:pt x="0" y="263402"/>
                    <a:pt x="0" y="251607"/>
                  </a:cubicBezTo>
                  <a:lnTo>
                    <a:pt x="0" y="21358"/>
                  </a:lnTo>
                  <a:cubicBezTo>
                    <a:pt x="0" y="9562"/>
                    <a:pt x="9562" y="0"/>
                    <a:pt x="21358" y="0"/>
                  </a:cubicBezTo>
                  <a:close/>
                </a:path>
              </a:pathLst>
            </a:custGeom>
            <a:solidFill>
              <a:srgbClr val="DB8DD0"/>
            </a:solidFill>
            <a:ln cap="sq">
              <a:noFill/>
              <a:prstDash val="solid"/>
              <a:miter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740618" cy="320589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9 846,0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038850" y="4656725"/>
            <a:ext cx="1942143" cy="668003"/>
            <a:chOff x="0" y="0"/>
            <a:chExt cx="793613" cy="27296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793613" cy="272964"/>
            </a:xfrm>
            <a:custGeom>
              <a:avLst/>
              <a:gdLst/>
              <a:ahLst/>
              <a:cxnLst/>
              <a:rect l="l" t="t" r="r" b="b"/>
              <a:pathLst>
                <a:path w="793613" h="272964">
                  <a:moveTo>
                    <a:pt x="19931" y="0"/>
                  </a:moveTo>
                  <a:lnTo>
                    <a:pt x="773681" y="0"/>
                  </a:lnTo>
                  <a:cubicBezTo>
                    <a:pt x="778968" y="0"/>
                    <a:pt x="784037" y="2100"/>
                    <a:pt x="787775" y="5838"/>
                  </a:cubicBezTo>
                  <a:cubicBezTo>
                    <a:pt x="791513" y="9576"/>
                    <a:pt x="793613" y="14645"/>
                    <a:pt x="793613" y="19931"/>
                  </a:cubicBezTo>
                  <a:lnTo>
                    <a:pt x="793613" y="253033"/>
                  </a:lnTo>
                  <a:cubicBezTo>
                    <a:pt x="793613" y="258319"/>
                    <a:pt x="791513" y="263389"/>
                    <a:pt x="787775" y="267127"/>
                  </a:cubicBezTo>
                  <a:cubicBezTo>
                    <a:pt x="784037" y="270865"/>
                    <a:pt x="778968" y="272964"/>
                    <a:pt x="773681" y="272964"/>
                  </a:cubicBezTo>
                  <a:lnTo>
                    <a:pt x="19931" y="272964"/>
                  </a:lnTo>
                  <a:cubicBezTo>
                    <a:pt x="14645" y="272964"/>
                    <a:pt x="9576" y="270865"/>
                    <a:pt x="5838" y="267127"/>
                  </a:cubicBezTo>
                  <a:cubicBezTo>
                    <a:pt x="2100" y="263389"/>
                    <a:pt x="0" y="258319"/>
                    <a:pt x="0" y="253033"/>
                  </a:cubicBezTo>
                  <a:lnTo>
                    <a:pt x="0" y="19931"/>
                  </a:lnTo>
                  <a:cubicBezTo>
                    <a:pt x="0" y="14645"/>
                    <a:pt x="2100" y="9576"/>
                    <a:pt x="5838" y="5838"/>
                  </a:cubicBezTo>
                  <a:cubicBezTo>
                    <a:pt x="9576" y="2100"/>
                    <a:pt x="14645" y="0"/>
                    <a:pt x="19931" y="0"/>
                  </a:cubicBezTo>
                  <a:close/>
                </a:path>
              </a:pathLst>
            </a:custGeom>
            <a:solidFill>
              <a:srgbClr val="F49BAB"/>
            </a:solidFill>
            <a:ln cap="sq">
              <a:noFill/>
              <a:prstDash val="solid"/>
              <a:miter/>
            </a:ln>
          </p:spPr>
        </p:sp>
        <p:sp>
          <p:nvSpPr>
            <p:cNvPr id="66" name="TextBox 66"/>
            <p:cNvSpPr txBox="1"/>
            <p:nvPr/>
          </p:nvSpPr>
          <p:spPr>
            <a:xfrm>
              <a:off x="0" y="-47625"/>
              <a:ext cx="793613" cy="320589"/>
            </a:xfrm>
            <a:prstGeom prst="rect">
              <a:avLst/>
            </a:prstGeom>
          </p:spPr>
          <p:txBody>
            <a:bodyPr lIns="22783" tIns="22783" rIns="22783" bIns="22783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50,0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00000"/>
                  </a:solidFill>
                  <a:latin typeface="Georgia Pro Bold"/>
                  <a:ea typeface="Georgia Pro Bold"/>
                  <a:cs typeface="Georgia Pro Bold"/>
                  <a:sym typeface="Georgia Pro Bold"/>
                </a:rPr>
                <a:t>тис. грн</a:t>
              </a:r>
            </a:p>
          </p:txBody>
        </p:sp>
      </p:grpSp>
      <p:sp>
        <p:nvSpPr>
          <p:cNvPr id="67" name="AutoShape 67"/>
          <p:cNvSpPr/>
          <p:nvPr/>
        </p:nvSpPr>
        <p:spPr>
          <a:xfrm>
            <a:off x="8279034" y="3928167"/>
            <a:ext cx="1977" cy="1076880"/>
          </a:xfrm>
          <a:prstGeom prst="line">
            <a:avLst/>
          </a:prstGeom>
          <a:ln w="2857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AutoShape 68"/>
          <p:cNvSpPr/>
          <p:nvPr/>
        </p:nvSpPr>
        <p:spPr>
          <a:xfrm>
            <a:off x="8279034" y="3928167"/>
            <a:ext cx="3193481" cy="607936"/>
          </a:xfrm>
          <a:prstGeom prst="line">
            <a:avLst/>
          </a:prstGeom>
          <a:ln w="2857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9" name="TextBox 69"/>
          <p:cNvSpPr txBox="1"/>
          <p:nvPr/>
        </p:nvSpPr>
        <p:spPr>
          <a:xfrm>
            <a:off x="5285259" y="1390906"/>
            <a:ext cx="7313276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Податок на майно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009084" y="5752020"/>
            <a:ext cx="1276176" cy="51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702" b="1" spc="5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Плата за землю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038850" y="5727914"/>
            <a:ext cx="1901565" cy="51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4"/>
              </a:lnSpc>
            </a:pPr>
            <a:r>
              <a:rPr lang="en-US" sz="1700" b="1" spc="5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Транспортний податок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566970" y="5972870"/>
            <a:ext cx="1513156" cy="154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702" b="1" spc="5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Податок на нерухоме майно, відмінне від земельної ділянки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76169" y="360500"/>
            <a:ext cx="981608" cy="307701"/>
            <a:chOff x="0" y="0"/>
            <a:chExt cx="391005" cy="122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2210" y="360500"/>
            <a:ext cx="981608" cy="307701"/>
            <a:chOff x="0" y="0"/>
            <a:chExt cx="391005" cy="1225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68193" y="360500"/>
            <a:ext cx="981608" cy="307701"/>
            <a:chOff x="0" y="0"/>
            <a:chExt cx="391005" cy="122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005" cy="122567"/>
            </a:xfrm>
            <a:custGeom>
              <a:avLst/>
              <a:gdLst/>
              <a:ahLst/>
              <a:cxnLst/>
              <a:rect l="l" t="t" r="r" b="b"/>
              <a:pathLst>
                <a:path w="391005" h="122567">
                  <a:moveTo>
                    <a:pt x="0" y="0"/>
                  </a:moveTo>
                  <a:lnTo>
                    <a:pt x="391005" y="0"/>
                  </a:lnTo>
                  <a:lnTo>
                    <a:pt x="391005" y="122567"/>
                  </a:lnTo>
                  <a:lnTo>
                    <a:pt x="0" y="1225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D0F5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005" cy="160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274840">
            <a:off x="14679307" y="1014075"/>
            <a:ext cx="5446613" cy="3018882"/>
          </a:xfrm>
          <a:custGeom>
            <a:avLst/>
            <a:gdLst/>
            <a:ahLst/>
            <a:cxnLst/>
            <a:rect l="l" t="t" r="r" b="b"/>
            <a:pathLst>
              <a:path w="5446613" h="3018882">
                <a:moveTo>
                  <a:pt x="0" y="0"/>
                </a:moveTo>
                <a:lnTo>
                  <a:pt x="5446614" y="0"/>
                </a:lnTo>
                <a:lnTo>
                  <a:pt x="5446614" y="3018881"/>
                </a:lnTo>
                <a:lnTo>
                  <a:pt x="0" y="3018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471">
            <a:off x="3345890" y="-420190"/>
            <a:ext cx="2897781" cy="2897781"/>
          </a:xfrm>
          <a:custGeom>
            <a:avLst/>
            <a:gdLst/>
            <a:ahLst/>
            <a:cxnLst/>
            <a:rect l="l" t="t" r="r" b="b"/>
            <a:pathLst>
              <a:path w="2897781" h="2897781">
                <a:moveTo>
                  <a:pt x="0" y="0"/>
                </a:moveTo>
                <a:lnTo>
                  <a:pt x="2897780" y="0"/>
                </a:lnTo>
                <a:lnTo>
                  <a:pt x="2897780" y="2897780"/>
                </a:lnTo>
                <a:lnTo>
                  <a:pt x="0" y="2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691543" flipH="1">
            <a:off x="-309401" y="-914380"/>
            <a:ext cx="3886160" cy="3886160"/>
          </a:xfrm>
          <a:custGeom>
            <a:avLst/>
            <a:gdLst/>
            <a:ahLst/>
            <a:cxnLst/>
            <a:rect l="l" t="t" r="r" b="b"/>
            <a:pathLst>
              <a:path w="3886160" h="3886160">
                <a:moveTo>
                  <a:pt x="3886160" y="0"/>
                </a:moveTo>
                <a:lnTo>
                  <a:pt x="0" y="0"/>
                </a:lnTo>
                <a:lnTo>
                  <a:pt x="0" y="3886160"/>
                </a:lnTo>
                <a:lnTo>
                  <a:pt x="3886160" y="3886160"/>
                </a:lnTo>
                <a:lnTo>
                  <a:pt x="3886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72014" y="1028700"/>
            <a:ext cx="16230600" cy="8229600"/>
            <a:chOff x="0" y="0"/>
            <a:chExt cx="4274726" cy="21674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77000"/>
                  </a:srgbClr>
                </a:gs>
                <a:gs pos="100000">
                  <a:srgbClr val="D0F5FF">
                    <a:alpha val="77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410743" y="1028700"/>
            <a:ext cx="960641" cy="406962"/>
          </a:xfrm>
          <a:custGeom>
            <a:avLst/>
            <a:gdLst/>
            <a:ahLst/>
            <a:cxnLst/>
            <a:rect l="l" t="t" r="r" b="b"/>
            <a:pathLst>
              <a:path w="960641" h="406962">
                <a:moveTo>
                  <a:pt x="0" y="0"/>
                </a:moveTo>
                <a:lnTo>
                  <a:pt x="960640" y="0"/>
                </a:lnTo>
                <a:lnTo>
                  <a:pt x="960640" y="406962"/>
                </a:lnTo>
                <a:lnTo>
                  <a:pt x="0" y="40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-216853" y="5955347"/>
            <a:ext cx="4331653" cy="4331653"/>
          </a:xfrm>
          <a:custGeom>
            <a:avLst/>
            <a:gdLst/>
            <a:ahLst/>
            <a:cxnLst/>
            <a:rect l="l" t="t" r="r" b="b"/>
            <a:pathLst>
              <a:path w="4331653" h="4331653">
                <a:moveTo>
                  <a:pt x="0" y="0"/>
                </a:moveTo>
                <a:lnTo>
                  <a:pt x="4331653" y="0"/>
                </a:lnTo>
                <a:lnTo>
                  <a:pt x="4331653" y="4331653"/>
                </a:lnTo>
                <a:lnTo>
                  <a:pt x="0" y="4331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571685" y="8921151"/>
            <a:ext cx="1678116" cy="674298"/>
          </a:xfrm>
          <a:custGeom>
            <a:avLst/>
            <a:gdLst/>
            <a:ahLst/>
            <a:cxnLst/>
            <a:rect l="l" t="t" r="r" b="b"/>
            <a:pathLst>
              <a:path w="1678116" h="674298">
                <a:moveTo>
                  <a:pt x="1678116" y="0"/>
                </a:moveTo>
                <a:lnTo>
                  <a:pt x="0" y="0"/>
                </a:lnTo>
                <a:lnTo>
                  <a:pt x="0" y="674298"/>
                </a:lnTo>
                <a:lnTo>
                  <a:pt x="1678116" y="674298"/>
                </a:lnTo>
                <a:lnTo>
                  <a:pt x="16781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327672" y="2018855"/>
            <a:ext cx="7315200" cy="391449"/>
          </a:xfrm>
          <a:custGeom>
            <a:avLst/>
            <a:gdLst/>
            <a:ahLst/>
            <a:cxnLst/>
            <a:rect l="l" t="t" r="r" b="b"/>
            <a:pathLst>
              <a:path w="7315200" h="391449">
                <a:moveTo>
                  <a:pt x="0" y="0"/>
                </a:moveTo>
                <a:lnTo>
                  <a:pt x="7315200" y="0"/>
                </a:lnTo>
                <a:lnTo>
                  <a:pt x="7315200" y="391448"/>
                </a:lnTo>
                <a:lnTo>
                  <a:pt x="0" y="391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179118" y="2446896"/>
            <a:ext cx="10223496" cy="6811404"/>
          </a:xfrm>
          <a:custGeom>
            <a:avLst/>
            <a:gdLst/>
            <a:ahLst/>
            <a:cxnLst/>
            <a:rect l="l" t="t" r="r" b="b"/>
            <a:pathLst>
              <a:path w="10223496" h="6811404">
                <a:moveTo>
                  <a:pt x="0" y="0"/>
                </a:moveTo>
                <a:lnTo>
                  <a:pt x="10223496" y="0"/>
                </a:lnTo>
                <a:lnTo>
                  <a:pt x="10223496" y="6811404"/>
                </a:lnTo>
                <a:lnTo>
                  <a:pt x="0" y="68114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72014" y="1028700"/>
            <a:ext cx="7608759" cy="8229600"/>
            <a:chOff x="0" y="0"/>
            <a:chExt cx="577901" cy="6250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77901" cy="625055"/>
            </a:xfrm>
            <a:custGeom>
              <a:avLst/>
              <a:gdLst/>
              <a:ahLst/>
              <a:cxnLst/>
              <a:rect l="l" t="t" r="r" b="b"/>
              <a:pathLst>
                <a:path w="577901" h="625055">
                  <a:moveTo>
                    <a:pt x="374701" y="0"/>
                  </a:moveTo>
                  <a:lnTo>
                    <a:pt x="0" y="0"/>
                  </a:lnTo>
                  <a:lnTo>
                    <a:pt x="203200" y="625055"/>
                  </a:lnTo>
                  <a:lnTo>
                    <a:pt x="577901" y="625055"/>
                  </a:lnTo>
                  <a:lnTo>
                    <a:pt x="374701" y="0"/>
                  </a:lnTo>
                  <a:close/>
                </a:path>
              </a:pathLst>
            </a:custGeom>
            <a:blipFill>
              <a:blip r:embed="rId15"/>
              <a:stretch>
                <a:fillRect l="-27793" r="-27793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6596923" y="1336467"/>
            <a:ext cx="8776698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50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Динаміка надходжень плати за землю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088853" y="2674417"/>
            <a:ext cx="1160948" cy="320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тис</a:t>
            </a:r>
            <a:r>
              <a:rPr lang="en-US" sz="21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. </a:t>
            </a:r>
            <a:r>
              <a:rPr lang="en-US" sz="2100" b="1" dirty="0" err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грн</a:t>
            </a:r>
            <a:endParaRPr lang="en-US" sz="2100" b="1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1392</Words>
  <Application>Microsoft Office PowerPoint</Application>
  <PresentationFormat>Довільний</PresentationFormat>
  <Paragraphs>424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9" baseType="lpstr">
      <vt:lpstr>Georgia Pro Bold</vt:lpstr>
      <vt:lpstr>Calibri</vt:lpstr>
      <vt:lpstr>Arial MT Pro Bold</vt:lpstr>
      <vt:lpstr>Bebas Neue Bold</vt:lpstr>
      <vt:lpstr>Bebas Neue Cyrillic</vt:lpstr>
      <vt:lpstr>Georgia Pro Bold Italics</vt:lpstr>
      <vt:lpstr>Arial Nova Bold</vt:lpstr>
      <vt:lpstr>Canva Sans Bold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Проєкт бюджету міської територіальної громади на 2026 рік</dc:title>
  <dc:creator>admin</dc:creator>
  <cp:lastModifiedBy>admin</cp:lastModifiedBy>
  <cp:revision>10</cp:revision>
  <cp:lastPrinted>2025-12-09T08:49:40Z</cp:lastPrinted>
  <dcterms:created xsi:type="dcterms:W3CDTF">2006-08-16T00:00:00Z</dcterms:created>
  <dcterms:modified xsi:type="dcterms:W3CDTF">2025-12-09T12:10:07Z</dcterms:modified>
  <dc:identifier>DAG5xzu9ylY</dc:identifier>
</cp:coreProperties>
</file>