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6" autoAdjust="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6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11480" y="411480"/>
            <a:ext cx="11338560" cy="5989320"/>
          </a:xfrm>
          <a:prstGeom prst="roundRect">
            <a:avLst/>
          </a:prstGeom>
          <a:solidFill>
            <a:srgbClr val="F3FAFF"/>
          </a:solidFill>
          <a:ln>
            <a:solidFill>
              <a:srgbClr val="B4DC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731520"/>
            <a:ext cx="70408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04C91"/>
                </a:solidFill>
                <a:latin typeface="Aptos"/>
              </a:rPr>
              <a:t>ЗВЯГЕЛЬСЬКА МІСЬКА ТЕРИТОРІАЛЬНА ГРОМАДА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08760"/>
            <a:ext cx="7132320" cy="9144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uk-UA" sz="4800" b="1" dirty="0">
                <a:solidFill>
                  <a:srgbClr val="003060"/>
                </a:solidFill>
                <a:latin typeface="Aptos"/>
              </a:rPr>
              <a:t> ІНФОРМАЦІЯ</a:t>
            </a:r>
            <a:endParaRPr sz="4800" b="1" dirty="0">
              <a:solidFill>
                <a:srgbClr val="003060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8680" y="2423160"/>
            <a:ext cx="6949440" cy="11430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500" b="1">
                <a:solidFill>
                  <a:srgbClr val="004C91"/>
                </a:solidFill>
                <a:latin typeface="Aptos"/>
              </a:rPr>
              <a:t>про виконання Комплексної програми
«Соціальний захист» на 2022–2026 роки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886200"/>
            <a:ext cx="6309360" cy="5943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300" b="1">
                <a:solidFill>
                  <a:srgbClr val="004C91"/>
                </a:solidFill>
                <a:latin typeface="Aptos"/>
              </a:rPr>
              <a:t>Підтримка. Турбота. Разом.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892040"/>
            <a:ext cx="6492240" cy="6400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Управління соціального захисту населення
Звягельської міської ради</a:t>
            </a:r>
          </a:p>
        </p:txBody>
      </p:sp>
      <p:sp>
        <p:nvSpPr>
          <p:cNvPr id="11" name="Oval 10"/>
          <p:cNvSpPr/>
          <p:nvPr/>
        </p:nvSpPr>
        <p:spPr>
          <a:xfrm>
            <a:off x="8412480" y="1051560"/>
            <a:ext cx="2377440" cy="2377440"/>
          </a:xfrm>
          <a:prstGeom prst="ellipse">
            <a:avLst/>
          </a:prstGeom>
          <a:solidFill>
            <a:srgbClr val="DDF3FF"/>
          </a:solidFill>
          <a:ln w="25400">
            <a:solidFill>
              <a:srgbClr val="004C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412480" y="1404527"/>
            <a:ext cx="2377440" cy="1194173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3400" b="1" dirty="0">
                <a:solidFill>
                  <a:srgbClr val="004C91"/>
                </a:solidFill>
                <a:latin typeface="Aptos"/>
              </a:rPr>
              <a:t>♥
● ●</a:t>
            </a:r>
          </a:p>
        </p:txBody>
      </p:sp>
      <p:sp>
        <p:nvSpPr>
          <p:cNvPr id="13" name="Wave 12"/>
          <p:cNvSpPr/>
          <p:nvPr/>
        </p:nvSpPr>
        <p:spPr>
          <a:xfrm>
            <a:off x="7726679" y="3931920"/>
            <a:ext cx="3383280" cy="594360"/>
          </a:xfrm>
          <a:prstGeom prst="wave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Wave 13"/>
          <p:cNvSpPr/>
          <p:nvPr/>
        </p:nvSpPr>
        <p:spPr>
          <a:xfrm>
            <a:off x="7726679" y="4343400"/>
            <a:ext cx="3383280" cy="594360"/>
          </a:xfrm>
          <a:prstGeom prst="wave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0" y="5166360"/>
            <a:ext cx="24688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000" b="1">
                <a:solidFill>
                  <a:srgbClr val="004C91"/>
                </a:solidFill>
                <a:latin typeface="Aptos"/>
              </a:rPr>
              <a:t>2022–2026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1. Загальні положення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94360" y="1188720"/>
            <a:ext cx="109728" cy="18288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8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Мета Програми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180136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Соціальна підтримка мешканців громади; реалізація права на соціальний захист; адресна матеріальна допомога, пільги й компенсації; підтримка людей і сімей у складних життєвих обставинах.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7920" y="1188720"/>
            <a:ext cx="109728" cy="18288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Основний виконавець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180136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1F394D"/>
                </a:solidFill>
                <a:latin typeface="Aptos"/>
              </a:rPr>
              <a:t>Управління соціального захисту населення Звягельської міської ради.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333756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94360" y="3337560"/>
            <a:ext cx="109728" cy="1828800"/>
          </a:xfrm>
          <a:prstGeom prst="round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95528" y="344728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Джерела фінансування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5528" y="395020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1F394D"/>
                </a:solidFill>
                <a:latin typeface="Aptos"/>
              </a:rPr>
              <a:t>Кошти бюджету міської територіальної громади та інші джерела, не заборонені законодавством.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333756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17920" y="3337560"/>
            <a:ext cx="109728" cy="18288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19088" y="344728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Період реалізації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395020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2022–2026 роки. Програма охоплювала матеріальну допомогу, пільги, компенсації, соціальні послуги та підтримку окремих категорій населення.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Ключові результати у цифрах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234440"/>
            <a:ext cx="3429000" cy="132588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1" y="1344168"/>
            <a:ext cx="328269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193,9 млн грн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828800"/>
            <a:ext cx="3209544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Загальне фінансування заходів Програми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234440"/>
            <a:ext cx="3429000" cy="1325880"/>
          </a:xfrm>
          <a:prstGeom prst="roundRect">
            <a:avLst/>
          </a:prstGeom>
          <a:solidFill>
            <a:srgbClr val="DD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462272" y="1344168"/>
            <a:ext cx="328269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32,0 млн грн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98848" y="1828800"/>
            <a:ext cx="3209544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Пільговий проїзд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234440"/>
            <a:ext cx="3429000" cy="1325880"/>
          </a:xfrm>
          <a:prstGeom prst="roundRect">
            <a:avLst/>
          </a:prstGeom>
          <a:solidFill>
            <a:srgbClr val="DDF3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11312" y="1344168"/>
            <a:ext cx="3282696" cy="532453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lang="en-US" sz="2500" b="1" dirty="0" smtClean="0">
                <a:solidFill>
                  <a:srgbClr val="004C91"/>
                </a:solidFill>
                <a:latin typeface="Aptos"/>
              </a:rPr>
              <a:t>28</a:t>
            </a:r>
            <a:r>
              <a:rPr lang="uk-UA" sz="2500" b="1" dirty="0" smtClean="0">
                <a:solidFill>
                  <a:srgbClr val="004C91"/>
                </a:solidFill>
                <a:latin typeface="Aptos"/>
              </a:rPr>
              <a:t>,</a:t>
            </a:r>
            <a:r>
              <a:rPr lang="en-US" sz="2500" b="1" dirty="0" smtClean="0">
                <a:solidFill>
                  <a:srgbClr val="004C91"/>
                </a:solidFill>
                <a:latin typeface="Aptos"/>
              </a:rPr>
              <a:t>3</a:t>
            </a:r>
            <a:r>
              <a:rPr lang="uk-UA" sz="2500" b="1" dirty="0" smtClean="0">
                <a:solidFill>
                  <a:srgbClr val="004C91"/>
                </a:solidFill>
                <a:latin typeface="Aptos"/>
              </a:rPr>
              <a:t> </a:t>
            </a:r>
            <a:r>
              <a:rPr sz="2500" b="1" dirty="0" err="1">
                <a:solidFill>
                  <a:srgbClr val="004C91"/>
                </a:solidFill>
                <a:latin typeface="Aptos"/>
              </a:rPr>
              <a:t>млн</a:t>
            </a:r>
            <a:r>
              <a:rPr sz="2500" b="1" dirty="0">
                <a:solidFill>
                  <a:srgbClr val="004C91"/>
                </a:solidFill>
                <a:latin typeface="Aptos"/>
              </a:rPr>
              <a:t> </a:t>
            </a:r>
            <a:r>
              <a:rPr sz="2500" b="1" dirty="0" err="1">
                <a:solidFill>
                  <a:srgbClr val="004C91"/>
                </a:solidFill>
                <a:latin typeface="Aptos"/>
              </a:rPr>
              <a:t>грн</a:t>
            </a:r>
            <a:endParaRPr sz="2500" b="1" dirty="0">
              <a:solidFill>
                <a:srgbClr val="004C91"/>
              </a:solidFill>
              <a:latin typeface="Aptos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31520" y="3063240"/>
            <a:ext cx="10698480" cy="173736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731520" y="3063240"/>
            <a:ext cx="109728" cy="173736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3172968"/>
            <a:ext cx="10351007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Основні напрями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2688" y="3675888"/>
            <a:ext cx="10332719" cy="104241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1F394D"/>
                </a:solidFill>
                <a:latin typeface="Aptos"/>
              </a:rPr>
              <a:t>Матеріальна допомога мешканцям • підтримка ветеранів і сімей • пільговий проїзд • соціальні гарантії доглядальникам • місцеві пільги • медичне обслуговування • утримання соціальних установ.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5166360"/>
            <a:ext cx="105156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0">
                <a:solidFill>
                  <a:srgbClr val="5B7589"/>
                </a:solidFill>
                <a:latin typeface="Aptos"/>
              </a:rPr>
              <a:t>Загальна сума наведена відповідно до звіту Програми.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0456" y="1884714"/>
            <a:ext cx="3209544" cy="33239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lang="uk-UA" sz="1200" b="0" dirty="0" smtClean="0">
                <a:solidFill>
                  <a:srgbClr val="1F394D"/>
                </a:solidFill>
                <a:latin typeface="Aptos"/>
              </a:rPr>
              <a:t>Матеріальна допомога</a:t>
            </a:r>
            <a:endParaRPr sz="1200" b="0" dirty="0">
              <a:solidFill>
                <a:srgbClr val="1F394D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2. Матеріальна допомога мешканцям громади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051560"/>
            <a:ext cx="10789920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1F394D"/>
                </a:solidFill>
                <a:latin typeface="Aptos"/>
              </a:rPr>
              <a:t>Кількість опрацьованих заяв і сума наданої допомоги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31520" y="1600200"/>
          <a:ext cx="68580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Рік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Кількість заяв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Сума, грн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720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2 521 700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725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3 998 720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433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2 815 830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415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2 395 150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2026 (9 міс.)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305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2 069 320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46720" y="1783080"/>
            <a:ext cx="3291840" cy="123444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19872" y="1892807"/>
            <a:ext cx="314553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13 800 720 грн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56448" y="2377440"/>
            <a:ext cx="3072384" cy="57607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Загалом матеріальної допомоги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3291840"/>
            <a:ext cx="329184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046720" y="3291840"/>
            <a:ext cx="109728" cy="16002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47888" y="3401568"/>
            <a:ext cx="29443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04C91"/>
                </a:solidFill>
                <a:latin typeface="Aptos"/>
              </a:rPr>
              <a:t>Кому надавали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47888" y="3904488"/>
            <a:ext cx="2926080" cy="74789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uk-UA" sz="1300" b="0" dirty="0" smtClean="0">
                <a:solidFill>
                  <a:srgbClr val="1F394D"/>
                </a:solidFill>
                <a:latin typeface="Aptos"/>
              </a:rPr>
              <a:t>Н</a:t>
            </a:r>
            <a:r>
              <a:rPr sz="1300" b="0" dirty="0" smtClean="0">
                <a:solidFill>
                  <a:srgbClr val="1F394D"/>
                </a:solidFill>
                <a:latin typeface="Aptos"/>
              </a:rPr>
              <a:t>а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лікування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й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людям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які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потребували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підтримки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через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життєві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обставини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166360"/>
            <a:ext cx="1078992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0">
                <a:solidFill>
                  <a:srgbClr val="5B7589"/>
                </a:solidFill>
                <a:latin typeface="Aptos"/>
              </a:rPr>
              <a:t>У 2026 році наведено дані за 9 місяців.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Підтримка ветеранів війни та їхніх сімей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5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280160"/>
          <a:ext cx="667512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Рік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Фінансування, грн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760 000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1 930 000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3 570 226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4 245 083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3 949 000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863840" y="1508760"/>
            <a:ext cx="3474720" cy="141732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36992" y="1618488"/>
            <a:ext cx="3328415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14 454 309 грн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73567" y="2103120"/>
            <a:ext cx="3255263" cy="7589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Загальний обсяг фінансування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3246120"/>
            <a:ext cx="3474720" cy="164592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863840" y="3246120"/>
            <a:ext cx="109728" cy="164592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65008" y="3355848"/>
            <a:ext cx="312724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04C91"/>
                </a:solidFill>
                <a:latin typeface="Aptos"/>
              </a:rPr>
              <a:t>Пріоритети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74152" y="3698748"/>
            <a:ext cx="3108960" cy="95097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 dirty="0" err="1">
                <a:solidFill>
                  <a:srgbClr val="1F394D"/>
                </a:solidFill>
                <a:latin typeface="Aptos"/>
              </a:rPr>
              <a:t>Поранені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військовослужбовці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;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сім’ї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загиблих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(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померлих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)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Захисників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і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Захисниць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України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; у 2026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році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—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сім’ї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військовослужбовців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зниклих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безвісти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за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особливих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обставин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Одноразова допомога дітям і постраждалим сім’ям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325880"/>
            <a:ext cx="5394960" cy="31546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0080" y="1325880"/>
            <a:ext cx="109728" cy="315468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1435607"/>
            <a:ext cx="504748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900" b="1">
                <a:solidFill>
                  <a:srgbClr val="004C91"/>
                </a:solidFill>
                <a:latin typeface="Aptos"/>
              </a:rPr>
              <a:t>Оздоровлення дітей учасників бойових дій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1938528"/>
            <a:ext cx="5029200" cy="24597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0">
                <a:solidFill>
                  <a:srgbClr val="1F394D"/>
                </a:solidFill>
                <a:latin typeface="Aptos"/>
              </a:rPr>
              <a:t>2023 рік
1 553 дитини
7 765 000 грн
Підтримка оздоровлення дітей військовослужбовців та сімей Захисників і Захисниць України.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1325880"/>
            <a:ext cx="5303520" cy="31546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63640" y="1325880"/>
            <a:ext cx="109728" cy="3154680"/>
          </a:xfrm>
          <a:prstGeom prst="round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64807" y="1435607"/>
            <a:ext cx="495604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900" b="1">
                <a:solidFill>
                  <a:srgbClr val="004C91"/>
                </a:solidFill>
                <a:latin typeface="Aptos"/>
              </a:rPr>
              <a:t>Сім’ї, житло яких зруйновано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1938528"/>
            <a:ext cx="4937759" cy="24597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0">
                <a:solidFill>
                  <a:srgbClr val="1F394D"/>
                </a:solidFill>
                <a:latin typeface="Aptos"/>
              </a:rPr>
              <a:t>2023 рік
5 сімей
6 400 000 грн
Допомога у подоланні наслідків руйнування житла та забезпеченні першочергових соціально-побутових потреб.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983480"/>
            <a:ext cx="1060704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500" b="1">
                <a:solidFill>
                  <a:srgbClr val="004C91"/>
                </a:solidFill>
                <a:latin typeface="Aptos"/>
              </a:rPr>
              <a:t>Обидва заходи були спрямовані на підтримку сімей, які потребували особливої уваги громади.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Соціальні гарантії особам, які надають догляд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7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234440"/>
          <a:ext cx="681228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Рік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Кількість осіб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Aptos"/>
                        </a:rPr>
                        <a:t>Сума, грн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2022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65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1 441 859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2023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55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1 331 321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2024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65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1 441 859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2025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51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987 684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38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F394D"/>
                          </a:solidFill>
                          <a:latin typeface="Aptos"/>
                        </a:rPr>
                        <a:t>635 919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955279" y="1508760"/>
            <a:ext cx="3337560" cy="132588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28431" y="1618488"/>
            <a:ext cx="319125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5 838 642 грн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5007" y="2103120"/>
            <a:ext cx="3118104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Загальне фінансування напряму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73568" y="3154680"/>
            <a:ext cx="333756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955279" y="3154680"/>
            <a:ext cx="109728" cy="16002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56448" y="3264408"/>
            <a:ext cx="299008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04C91"/>
                </a:solidFill>
                <a:latin typeface="Aptos"/>
              </a:rPr>
              <a:t>Для кого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6448" y="3608011"/>
            <a:ext cx="2971800" cy="9052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 dirty="0" err="1">
                <a:solidFill>
                  <a:srgbClr val="1F394D"/>
                </a:solidFill>
                <a:latin typeface="Aptos"/>
              </a:rPr>
              <a:t>Особи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які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доглядають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за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людьми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похилого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віку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людьми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з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інвалідністю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дітьми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з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інвалідністю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та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хворими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які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потребують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сторонньої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допомоги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Відшкодування витрат за пільговий проїзд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8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234440"/>
          <a:ext cx="681228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Рік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Сума, грн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5 525 151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6 079 996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5 849 997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7 909 999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6 659 418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955279" y="1554480"/>
            <a:ext cx="3337560" cy="132588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28431" y="1664207"/>
            <a:ext cx="319125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32 024 561 грн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5007" y="2148840"/>
            <a:ext cx="3118104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Загальний обсяг фінансування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3200400"/>
            <a:ext cx="333756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955279" y="3200400"/>
            <a:ext cx="109728" cy="16002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56448" y="3310128"/>
            <a:ext cx="299008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04C91"/>
                </a:solidFill>
                <a:latin typeface="Aptos"/>
              </a:rPr>
              <a:t>Значення заходу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6448" y="3712464"/>
            <a:ext cx="2971800" cy="9052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 dirty="0" err="1">
                <a:solidFill>
                  <a:srgbClr val="1F394D"/>
                </a:solidFill>
                <a:latin typeface="Aptos"/>
              </a:rPr>
              <a:t>Доступніше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пересування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підтримка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соціальної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активності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та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доступу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до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необхідних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послуг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для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пільгових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категорій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громадян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Місцеві пільги та медичне обслуговування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0080" y="1188720"/>
            <a:ext cx="109728" cy="18288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Пільги на житлово-комунальні послуги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180136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Особи з інвалідністю по зору I та II груп — 1 874 429 грн за 2022–2026 роки.
Почесні громадяни міста — 390 442 грн за 2022–2026 роки.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7920" y="1188720"/>
            <a:ext cx="109728" cy="18288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Пільгове зубопротезування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1801368"/>
            <a:ext cx="4983479" cy="100950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 dirty="0">
                <a:solidFill>
                  <a:srgbClr val="1F394D"/>
                </a:solidFill>
                <a:latin typeface="Aptos"/>
              </a:rPr>
              <a:t>2023–2026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роки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: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загальний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обсяг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фінансування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у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звіті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становить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1 533 547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грн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.
У 2026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році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підтримку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отримали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 63 </a:t>
            </a:r>
            <a:r>
              <a:rPr sz="1400" b="0" dirty="0" err="1">
                <a:solidFill>
                  <a:srgbClr val="1F394D"/>
                </a:solidFill>
                <a:latin typeface="Aptos"/>
              </a:rPr>
              <a:t>особи</a:t>
            </a:r>
            <a:r>
              <a:rPr sz="14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383280"/>
            <a:ext cx="534924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" y="3383280"/>
            <a:ext cx="109728" cy="1600200"/>
          </a:xfrm>
          <a:prstGeom prst="round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49300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Пільгове медичне обслуговування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3995928"/>
            <a:ext cx="4983479" cy="9052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Для громадян, які постраждали внаслідок Чорнобильської катастрофи: 666 404 грн за 2022–2026 роки.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3383280"/>
            <a:ext cx="534924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17920" y="3383280"/>
            <a:ext cx="109728" cy="16002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19088" y="349300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Компенсація за автомобільне паливо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3995928"/>
            <a:ext cx="4983479" cy="9052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Особам з особливими заслугами перед Батьківщиною: 179 189 грн за 2022–2026 роки.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Інші напрями реалізації Програми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234440"/>
            <a:ext cx="5349240" cy="15544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0080" y="1234440"/>
            <a:ext cx="109728" cy="155448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134416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Добровольчі формування громади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1847088"/>
            <a:ext cx="4983479" cy="8595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Безповоротна фінансова допомога. У звіті загальний обсяг фінансування за період зазначено як 8 469 611 грн.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234440"/>
            <a:ext cx="5349240" cy="15544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7920" y="1234440"/>
            <a:ext cx="109728" cy="155448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134416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Дитячий будинок сімейного типу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1847088"/>
            <a:ext cx="4983479" cy="8595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У 2025 році спрямовано 550 000 грн на співфінансування придбання будинку.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154680"/>
            <a:ext cx="5349240" cy="15544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40080" y="3154680"/>
            <a:ext cx="109728" cy="1554480"/>
          </a:xfrm>
          <a:prstGeom prst="round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1247" y="326440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Пільги та компенсації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7" y="3767328"/>
            <a:ext cx="4983479" cy="8595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Підтримка визначених категорій мешканців, зменшення фінансового навантаження та адресний підхід.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3154680"/>
            <a:ext cx="5349240" cy="155448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17920" y="3154680"/>
            <a:ext cx="109728" cy="155448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19088" y="326440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04C91"/>
                </a:solidFill>
                <a:latin typeface="Aptos"/>
              </a:rPr>
              <a:t>Соціальні послуги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19088" y="3767328"/>
            <a:ext cx="4983479" cy="85953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Підтримка сімей у складних життєвих обставинах, людей похилого віку та осіб з інвалідністю.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Утримання установ соціального спрямування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11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31520" y="1234440"/>
          <a:ext cx="681228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Рік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Aptos"/>
                        </a:rPr>
                        <a:t>Фінансування, грн</a:t>
                      </a:r>
                    </a:p>
                  </a:txBody>
                  <a:tcPr marL="54864" marR="54864" marT="27432" marB="27432" anchor="ctr">
                    <a:solidFill>
                      <a:srgbClr val="004C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15 718 493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2023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17 657 285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20 694 094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2025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21 182 929</a:t>
                      </a:r>
                    </a:p>
                  </a:txBody>
                  <a:tcPr marL="54864" marR="54864" marT="27432" marB="27432" anchor="ctr">
                    <a:solidFill>
                      <a:srgbClr val="DD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2026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1F394D"/>
                          </a:solidFill>
                          <a:latin typeface="Aptos"/>
                        </a:rPr>
                        <a:t>24 700 000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955279" y="1554480"/>
            <a:ext cx="3337560" cy="132588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28431" y="1664207"/>
            <a:ext cx="3191256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004C91"/>
                </a:solidFill>
                <a:latin typeface="Aptos"/>
              </a:rPr>
              <a:t>99 952 801 грн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65007" y="2148840"/>
            <a:ext cx="3118104" cy="6675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F394D"/>
                </a:solidFill>
                <a:latin typeface="Aptos"/>
              </a:rPr>
              <a:t>Загалом за 2022–2026 роки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955279" y="3200400"/>
            <a:ext cx="3337560" cy="16002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955279" y="3200400"/>
            <a:ext cx="109728" cy="16002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56448" y="3310128"/>
            <a:ext cx="299008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04C91"/>
                </a:solidFill>
                <a:latin typeface="Aptos"/>
              </a:rPr>
              <a:t>Установи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56448" y="3616452"/>
            <a:ext cx="2971800" cy="9052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 dirty="0" err="1">
                <a:solidFill>
                  <a:srgbClr val="1F394D"/>
                </a:solidFill>
                <a:latin typeface="Aptos"/>
              </a:rPr>
              <a:t>Територіальний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центр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соціального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обслуговування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;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міський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центр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соціальних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служб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;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центр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комплексної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реабілітації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дітей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 з </a:t>
            </a:r>
            <a:r>
              <a:rPr sz="1300" b="0" dirty="0" err="1">
                <a:solidFill>
                  <a:srgbClr val="1F394D"/>
                </a:solidFill>
                <a:latin typeface="Aptos"/>
              </a:rPr>
              <a:t>інвалідністю</a:t>
            </a:r>
            <a:r>
              <a:rPr sz="1300" b="0" dirty="0">
                <a:solidFill>
                  <a:srgbClr val="1F394D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FA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6711696"/>
            <a:ext cx="12191695" cy="146304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256032"/>
            <a:ext cx="108813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004C91"/>
                </a:solidFill>
                <a:latin typeface="Aptos"/>
              </a:rPr>
              <a:t>Висновки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859536"/>
            <a:ext cx="1280160" cy="64008"/>
          </a:xfrm>
          <a:prstGeom prst="rect">
            <a:avLst/>
          </a:prstGeom>
          <a:solidFill>
            <a:srgbClr val="FFD5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274320"/>
            <a:ext cx="32004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200" b="1">
                <a:solidFill>
                  <a:srgbClr val="5B7589"/>
                </a:solidFill>
                <a:latin typeface="Aptos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0080" y="1188720"/>
            <a:ext cx="109728" cy="1828800"/>
          </a:xfrm>
          <a:prstGeom prst="roundRect">
            <a:avLst/>
          </a:prstGeom>
          <a:solidFill>
            <a:srgbClr val="004C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41247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Що забезпечила Програма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180136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• Адресну фінансову підтримку мешканців.
• Пільговий проїзд і місцеві пільги.
• Підтримку ветеранів, сімей та інших вразливих категорій.
• Функціонування установ соціального спрямування.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188720"/>
            <a:ext cx="5349240" cy="1828800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B9DE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217920" y="1188720"/>
            <a:ext cx="109728" cy="1828800"/>
          </a:xfrm>
          <a:prstGeom prst="roundRect">
            <a:avLst/>
          </a:prstGeom>
          <a:solidFill>
            <a:srgbClr val="2584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1298448"/>
            <a:ext cx="5001768" cy="43891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04C91"/>
                </a:solidFill>
                <a:latin typeface="Aptos"/>
              </a:rPr>
              <a:t>Подальші завдання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1801368"/>
            <a:ext cx="4983479" cy="113385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1F394D"/>
                </a:solidFill>
                <a:latin typeface="Aptos"/>
              </a:rPr>
              <a:t>• Удосконалення системи соціального захисту.
• Посилення адресності допомоги.
• Врахування актуальних потреб населення.
• Раціональне використання бюджетних ресурсів.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749039"/>
            <a:ext cx="10332720" cy="1143000"/>
          </a:xfrm>
          <a:prstGeom prst="roundRect">
            <a:avLst/>
          </a:prstGeom>
          <a:solidFill>
            <a:srgbClr val="FFF6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977639"/>
            <a:ext cx="10424160" cy="5943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100" b="1">
                <a:solidFill>
                  <a:srgbClr val="004C91"/>
                </a:solidFill>
                <a:latin typeface="Aptos"/>
              </a:rPr>
              <a:t>Соціальний захист — це інвестиція у добробут кожного мешканця громади!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708</Words>
  <Application>Microsoft Office PowerPoint</Application>
  <PresentationFormat>Широкоэкранный</PresentationFormat>
  <Paragraphs>166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виконання Комплексної програми «Соціальний захист» на 2022–2026 роки</dc:title>
  <dc:subject>Звіт Звягельської міської територіальної громади</dc:subject>
  <dc:creator>Управління соціального захисту населення Звягельської міської ради</dc:creator>
  <cp:keywords/>
  <dc:description>generated using python-pptx</dc:description>
  <cp:lastModifiedBy>k1-2</cp:lastModifiedBy>
  <cp:revision>9</cp:revision>
  <dcterms:created xsi:type="dcterms:W3CDTF">2013-01-27T09:14:16Z</dcterms:created>
  <dcterms:modified xsi:type="dcterms:W3CDTF">2026-10-28T11:05:42Z</dcterms:modified>
  <cp:category/>
</cp:coreProperties>
</file>